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29FE45F-E8A9-4C6B-AE8F-7D4FE79F8B50}" type="datetimeFigureOut">
              <a:rPr lang="ru-RU" smtClean="0"/>
              <a:t>23.12.2020</a:t>
            </a:fld>
            <a:endParaRPr lang="ru-RU"/>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A606C5EE-9CD1-4FB5-8B15-830BC8EE4495}" type="slidenum">
              <a:rPr lang="ru-RU" smtClean="0"/>
              <a:t>‹#›</a:t>
            </a:fld>
            <a:endParaRPr lang="ru-RU"/>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435835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29FE45F-E8A9-4C6B-AE8F-7D4FE79F8B50}"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06C5EE-9CD1-4FB5-8B15-830BC8EE4495}" type="slidenum">
              <a:rPr lang="ru-RU" smtClean="0"/>
              <a:t>‹#›</a:t>
            </a:fld>
            <a:endParaRPr lang="ru-RU"/>
          </a:p>
        </p:txBody>
      </p:sp>
    </p:spTree>
    <p:extLst>
      <p:ext uri="{BB962C8B-B14F-4D97-AF65-F5344CB8AC3E}">
        <p14:creationId xmlns:p14="http://schemas.microsoft.com/office/powerpoint/2010/main" val="3665982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29FE45F-E8A9-4C6B-AE8F-7D4FE79F8B50}"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06C5EE-9CD1-4FB5-8B15-830BC8EE4495}" type="slidenum">
              <a:rPr lang="ru-RU" smtClean="0"/>
              <a:t>‹#›</a:t>
            </a:fld>
            <a:endParaRPr lang="ru-RU"/>
          </a:p>
        </p:txBody>
      </p:sp>
    </p:spTree>
    <p:extLst>
      <p:ext uri="{BB962C8B-B14F-4D97-AF65-F5344CB8AC3E}">
        <p14:creationId xmlns:p14="http://schemas.microsoft.com/office/powerpoint/2010/main" val="879757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29FE45F-E8A9-4C6B-AE8F-7D4FE79F8B50}"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606C5EE-9CD1-4FB5-8B15-830BC8EE4495}" type="slidenum">
              <a:rPr lang="ru-RU" smtClean="0"/>
              <a:t>‹#›</a:t>
            </a:fld>
            <a:endParaRPr lang="ru-RU"/>
          </a:p>
        </p:txBody>
      </p:sp>
    </p:spTree>
    <p:extLst>
      <p:ext uri="{BB962C8B-B14F-4D97-AF65-F5344CB8AC3E}">
        <p14:creationId xmlns:p14="http://schemas.microsoft.com/office/powerpoint/2010/main" val="1765275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29FE45F-E8A9-4C6B-AE8F-7D4FE79F8B50}" type="datetimeFigureOut">
              <a:rPr lang="ru-RU" smtClean="0"/>
              <a:t>23.12.2020</a:t>
            </a:fld>
            <a:endParaRPr lang="ru-RU"/>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A606C5EE-9CD1-4FB5-8B15-830BC8EE4495}" type="slidenum">
              <a:rPr lang="ru-RU" smtClean="0"/>
              <a:t>‹#›</a:t>
            </a:fld>
            <a:endParaRPr lang="ru-RU"/>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189819003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29FE45F-E8A9-4C6B-AE8F-7D4FE79F8B50}"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606C5EE-9CD1-4FB5-8B15-830BC8EE4495}" type="slidenum">
              <a:rPr lang="ru-RU" smtClean="0"/>
              <a:t>‹#›</a:t>
            </a:fld>
            <a:endParaRPr lang="ru-RU"/>
          </a:p>
        </p:txBody>
      </p:sp>
    </p:spTree>
    <p:extLst>
      <p:ext uri="{BB962C8B-B14F-4D97-AF65-F5344CB8AC3E}">
        <p14:creationId xmlns:p14="http://schemas.microsoft.com/office/powerpoint/2010/main" val="432620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29FE45F-E8A9-4C6B-AE8F-7D4FE79F8B50}" type="datetimeFigureOut">
              <a:rPr lang="ru-RU" smtClean="0"/>
              <a:t>23.12.2020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606C5EE-9CD1-4FB5-8B15-830BC8EE4495}" type="slidenum">
              <a:rPr lang="ru-RU" smtClean="0"/>
              <a:t>‹#›</a:t>
            </a:fld>
            <a:endParaRPr lang="ru-RU"/>
          </a:p>
        </p:txBody>
      </p:sp>
    </p:spTree>
    <p:extLst>
      <p:ext uri="{BB962C8B-B14F-4D97-AF65-F5344CB8AC3E}">
        <p14:creationId xmlns:p14="http://schemas.microsoft.com/office/powerpoint/2010/main" val="3479662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29FE45F-E8A9-4C6B-AE8F-7D4FE79F8B50}" type="datetimeFigureOut">
              <a:rPr lang="ru-RU" smtClean="0"/>
              <a:t>23.12.2020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606C5EE-9CD1-4FB5-8B15-830BC8EE4495}" type="slidenum">
              <a:rPr lang="ru-RU" smtClean="0"/>
              <a:t>‹#›</a:t>
            </a:fld>
            <a:endParaRPr lang="ru-RU"/>
          </a:p>
        </p:txBody>
      </p:sp>
    </p:spTree>
    <p:extLst>
      <p:ext uri="{BB962C8B-B14F-4D97-AF65-F5344CB8AC3E}">
        <p14:creationId xmlns:p14="http://schemas.microsoft.com/office/powerpoint/2010/main" val="760299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FE45F-E8A9-4C6B-AE8F-7D4FE79F8B50}" type="datetimeFigureOut">
              <a:rPr lang="ru-RU" smtClean="0"/>
              <a:t>23.12.2020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606C5EE-9CD1-4FB5-8B15-830BC8EE4495}" type="slidenum">
              <a:rPr lang="ru-RU" smtClean="0"/>
              <a:t>‹#›</a:t>
            </a:fld>
            <a:endParaRPr lang="ru-RU"/>
          </a:p>
        </p:txBody>
      </p:sp>
    </p:spTree>
    <p:extLst>
      <p:ext uri="{BB962C8B-B14F-4D97-AF65-F5344CB8AC3E}">
        <p14:creationId xmlns:p14="http://schemas.microsoft.com/office/powerpoint/2010/main" val="3835001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29FE45F-E8A9-4C6B-AE8F-7D4FE79F8B50}" type="datetimeFigureOut">
              <a:rPr lang="ru-RU" smtClean="0"/>
              <a:t>23.12.2020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606C5EE-9CD1-4FB5-8B15-830BC8EE4495}"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88691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29FE45F-E8A9-4C6B-AE8F-7D4FE79F8B50}" type="datetimeFigureOut">
              <a:rPr lang="ru-RU" smtClean="0"/>
              <a:t>23.12.2020</a:t>
            </a:fld>
            <a:endParaRPr lang="ru-RU"/>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606C5EE-9CD1-4FB5-8B15-830BC8EE4495}" type="slidenum">
              <a:rPr lang="ru-RU" smtClean="0"/>
              <a:t>‹#›</a:t>
            </a:fld>
            <a:endParaRPr lang="ru-RU"/>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54698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29FE45F-E8A9-4C6B-AE8F-7D4FE79F8B50}" type="datetimeFigureOut">
              <a:rPr lang="ru-RU" smtClean="0"/>
              <a:t>23.12.2020</a:t>
            </a:fld>
            <a:endParaRPr lang="ru-RU"/>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ru-RU"/>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A606C5EE-9CD1-4FB5-8B15-830BC8EE4495}" type="slidenum">
              <a:rPr lang="ru-RU" smtClean="0"/>
              <a:t>‹#›</a:t>
            </a:fld>
            <a:endParaRPr lang="ru-RU"/>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3467769"/>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err="1"/>
              <a:t>Тренингтік</a:t>
            </a:r>
            <a:r>
              <a:rPr lang="ru-RU" dirty="0"/>
              <a:t> </a:t>
            </a:r>
            <a:r>
              <a:rPr lang="ru-RU" dirty="0" err="1"/>
              <a:t>топтың</a:t>
            </a:r>
            <a:r>
              <a:rPr lang="ru-RU" dirty="0"/>
              <a:t> </a:t>
            </a:r>
            <a:r>
              <a:rPr lang="ru-RU" dirty="0" err="1"/>
              <a:t>түрлері</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896802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3782" y="685800"/>
            <a:ext cx="9809018" cy="1485900"/>
          </a:xfrm>
        </p:spPr>
        <p:txBody>
          <a:bodyPr>
            <a:normAutofit fontScale="90000"/>
          </a:bodyPr>
          <a:lstStyle/>
          <a:p>
            <a:r>
              <a:rPr lang="kk-KZ" b="1" dirty="0"/>
              <a:t>(В-топтар)</a:t>
            </a:r>
            <a:r>
              <a:rPr lang="ru-RU" dirty="0"/>
              <a:t/>
            </a:r>
            <a:br>
              <a:rPr lang="ru-RU" dirty="0"/>
            </a:br>
            <a:r>
              <a:rPr lang="kk-KZ" b="1" dirty="0"/>
              <a:t>(Топтың өзін-өзі еркін анықтау тренингі</a:t>
            </a:r>
            <a:r>
              <a:rPr lang="kk-KZ" b="1" dirty="0" smtClean="0"/>
              <a:t>)</a:t>
            </a:r>
            <a:endParaRPr lang="ru-RU" dirty="0"/>
          </a:p>
        </p:txBody>
      </p:sp>
      <p:sp>
        <p:nvSpPr>
          <p:cNvPr id="3" name="Объект 2"/>
          <p:cNvSpPr>
            <a:spLocks noGrp="1"/>
          </p:cNvSpPr>
          <p:nvPr>
            <p:ph idx="1"/>
          </p:nvPr>
        </p:nvSpPr>
        <p:spPr/>
        <p:txBody>
          <a:bodyPr/>
          <a:lstStyle/>
          <a:p>
            <a:r>
              <a:rPr lang="kk-KZ" dirty="0"/>
              <a:t>Гуманистік психологияның басты пәні-тұлға және оның бірегейлігі, адамның бейбітшілік пен өз орнын сезінуі. Адам үздіксіз даму және өзін - өзі жүзеге асыру мүмкіндіктеріне ие және оның міндеті-бұл мүмкіндіктерді өзектендіру, тұлғаның өсуі мен дамуы.</a:t>
            </a:r>
            <a:endParaRPr lang="ru-RU" dirty="0"/>
          </a:p>
          <a:p>
            <a:r>
              <a:rPr lang="kk-KZ" dirty="0"/>
              <a:t>"Кездесу топтары" (В-топтар) атауын алған топтық жұмыстың жаңа бағыты құрылды. Авторлары-Карл Роджерс және Уильям Шутц топ басқарудың барынша күрделі стиліне назар аударды. Жүргізуші ұстанымы топ қызметін бағыттаудан және ұйымдастырудан бас тартудан тұрады. Мұндай тәсілде фрустрация жағдайы пайда болады және қатысушылар белсенділік танытуға және топта болған барлық нәрселерге жауапкершілікті өзіне қабылдауға мәжбүр</a:t>
            </a:r>
            <a:r>
              <a:rPr lang="kk-KZ" dirty="0" smtClean="0"/>
              <a:t>.</a:t>
            </a:r>
            <a:endParaRPr lang="ru-RU" dirty="0"/>
          </a:p>
        </p:txBody>
      </p:sp>
    </p:spTree>
    <p:extLst>
      <p:ext uri="{BB962C8B-B14F-4D97-AF65-F5344CB8AC3E}">
        <p14:creationId xmlns:p14="http://schemas.microsoft.com/office/powerpoint/2010/main" val="1758253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a:t>(ТА-топтар)</a:t>
            </a:r>
            <a:r>
              <a:rPr lang="ru-RU" dirty="0"/>
              <a:t/>
            </a:r>
            <a:br>
              <a:rPr lang="ru-RU" dirty="0"/>
            </a:br>
            <a:r>
              <a:rPr lang="kk-KZ" b="1" dirty="0"/>
              <a:t>(Өзін-өзі тану және өзін-өзі дамыту тренингі</a:t>
            </a:r>
            <a:r>
              <a:rPr lang="kk-KZ" b="1" dirty="0" smtClean="0"/>
              <a:t>)</a:t>
            </a:r>
            <a:endParaRPr lang="ru-RU" dirty="0"/>
          </a:p>
        </p:txBody>
      </p:sp>
      <p:sp>
        <p:nvSpPr>
          <p:cNvPr id="3" name="Объект 2"/>
          <p:cNvSpPr>
            <a:spLocks noGrp="1"/>
          </p:cNvSpPr>
          <p:nvPr>
            <p:ph idx="1"/>
          </p:nvPr>
        </p:nvSpPr>
        <p:spPr/>
        <p:txBody>
          <a:bodyPr>
            <a:normAutofit/>
          </a:bodyPr>
          <a:lstStyle/>
          <a:p>
            <a:r>
              <a:rPr lang="kk-KZ" dirty="0"/>
              <a:t>Оның негізін қалаушы Э. Бэрн болып табылатын трансактілі талдау (өзара іс-қимыл талдауы) көбінесе топтық сабақтар үшін әзірленді және психологиялық әдіс ретінде жеке және бөтен мінез-құлықты талдауға, өзін және өз тұлғасының құрылымын, сондай-ақ басқа адамдармен өзара іс-қимылдың мәнін жақсы түсінгісі келетін және бағдарламаланған өмірлік сценарийді өзгерткісі келетін адамдарға көмек көрсету үшін қолданылады. Егер адамда өзіне немесе өзінің мінез-құлқына, өмір салтына қандай да бір өзгерістер жасауға ниет білдірген жағдайда, ол бұл туралы жаттықтырушыға хабарлайды және онымен екі жақты шарт немесе заңды құжат болып табылмайтын, бірақ клиент (пациент) психотерапевт арқылы қол жеткізгісі келетін мақсатты айқын және бір мәнді тұжырымдайтын келісім-шарт жасасады</a:t>
            </a:r>
            <a:r>
              <a:rPr lang="kk-KZ" dirty="0" smtClean="0"/>
              <a:t>.</a:t>
            </a:r>
            <a:endParaRPr lang="ru-RU" dirty="0"/>
          </a:p>
        </p:txBody>
      </p:sp>
    </p:spTree>
    <p:extLst>
      <p:ext uri="{BB962C8B-B14F-4D97-AF65-F5344CB8AC3E}">
        <p14:creationId xmlns:p14="http://schemas.microsoft.com/office/powerpoint/2010/main" val="3926461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599" y="685800"/>
            <a:ext cx="10501745" cy="1485900"/>
          </a:xfrm>
        </p:spPr>
        <p:txBody>
          <a:bodyPr>
            <a:normAutofit fontScale="90000"/>
          </a:bodyPr>
          <a:lstStyle/>
          <a:p>
            <a:r>
              <a:rPr lang="kk-KZ" b="1" dirty="0"/>
              <a:t>(Г-топтар)</a:t>
            </a:r>
            <a:r>
              <a:rPr lang="ru-RU" dirty="0"/>
              <a:t/>
            </a:r>
            <a:br>
              <a:rPr lang="ru-RU" dirty="0"/>
            </a:br>
            <a:r>
              <a:rPr lang="kk-KZ" b="1" dirty="0"/>
              <a:t>(Өзін-өзі реттеу және өзін-өзі реттеу тренингі</a:t>
            </a:r>
            <a:r>
              <a:rPr lang="kk-KZ" b="1" dirty="0" smtClean="0"/>
              <a:t>)</a:t>
            </a:r>
            <a:endParaRPr lang="ru-RU" dirty="0"/>
          </a:p>
        </p:txBody>
      </p:sp>
      <p:sp>
        <p:nvSpPr>
          <p:cNvPr id="3" name="Объект 2"/>
          <p:cNvSpPr>
            <a:spLocks noGrp="1"/>
          </p:cNvSpPr>
          <p:nvPr>
            <p:ph idx="1"/>
          </p:nvPr>
        </p:nvSpPr>
        <p:spPr/>
        <p:txBody>
          <a:bodyPr/>
          <a:lstStyle/>
          <a:p>
            <a:r>
              <a:rPr lang="kk-KZ" dirty="0"/>
              <a:t>Топтық гештальттерапияның негізін қалаушы ф. Перлз, экзистенционалды философия, бихевиоризм, психодрама және басқа да тұжырымдамалар идеяларын синтездеген. Ф. Перлза гештальттерапиясында өткен тәжірибені талдаудан саналы түрде бас тарту, интерпритация қабыл алмаушылығын жариялау және оқиғалар түсініктемесі, өмір мен т. б. туралы ойламауға емес, шынайы және толық өмір сүру қабілетін түсінуге шақыру сияқты элементтер кездеседі. </a:t>
            </a:r>
            <a:endParaRPr lang="ru-RU" dirty="0"/>
          </a:p>
          <a:p>
            <a:r>
              <a:rPr lang="kk-KZ" dirty="0"/>
              <a:t>Гештальттерапияда тұтас психикалық түзілімнің қалыптасуына әкелетін ағзаның өзін-өзі реттеу процесіне, гештальт деп аталатын бөліктердің спецификалық ұйымдастырылуына үлкен орын беріледі.</a:t>
            </a:r>
            <a:endParaRPr lang="ru-RU" dirty="0"/>
          </a:p>
          <a:p>
            <a:endParaRPr lang="ru-RU" dirty="0"/>
          </a:p>
        </p:txBody>
      </p:sp>
    </p:spTree>
    <p:extLst>
      <p:ext uri="{BB962C8B-B14F-4D97-AF65-F5344CB8AC3E}">
        <p14:creationId xmlns:p14="http://schemas.microsoft.com/office/powerpoint/2010/main" val="1357821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Ресурстар:</a:t>
            </a:r>
            <a:endParaRPr lang="ru-RU" dirty="0"/>
          </a:p>
        </p:txBody>
      </p:sp>
      <p:sp>
        <p:nvSpPr>
          <p:cNvPr id="3" name="Объект 2"/>
          <p:cNvSpPr>
            <a:spLocks noGrp="1"/>
          </p:cNvSpPr>
          <p:nvPr>
            <p:ph idx="1"/>
          </p:nvPr>
        </p:nvSpPr>
        <p:spPr/>
        <p:txBody>
          <a:bodyPr/>
          <a:lstStyle/>
          <a:p>
            <a:r>
              <a:rPr lang="kk-KZ" dirty="0"/>
              <a:t>1.Марасанов Г.И. Социально-психологический тренинг. М.;1998.</a:t>
            </a:r>
            <a:endParaRPr lang="ru-RU" dirty="0"/>
          </a:p>
          <a:p>
            <a:r>
              <a:rPr lang="kk-KZ" dirty="0"/>
              <a:t>2.Агеев В.С. Психология межгрупповых отношений.М.,1983.</a:t>
            </a:r>
            <a:endParaRPr lang="ru-RU" dirty="0"/>
          </a:p>
          <a:p>
            <a:r>
              <a:rPr lang="kk-KZ" dirty="0"/>
              <a:t>3.Кьел Рудестам. Групповая психотерапия.</a:t>
            </a:r>
            <a:endParaRPr lang="ru-RU" dirty="0"/>
          </a:p>
          <a:p>
            <a:r>
              <a:rPr lang="kk-KZ" dirty="0"/>
              <a:t>4.Макшанов С.И. Психология тренинга – М., 1997</a:t>
            </a:r>
            <a:endParaRPr lang="ru-RU" dirty="0"/>
          </a:p>
          <a:p>
            <a:r>
              <a:rPr lang="kk-KZ" dirty="0"/>
              <a:t>5.Марасанов Г.И. Социально-психологический тренинг – М., 1998</a:t>
            </a:r>
            <a:endParaRPr lang="ru-RU"/>
          </a:p>
          <a:p>
            <a:endParaRPr lang="ru-RU"/>
          </a:p>
        </p:txBody>
      </p:sp>
    </p:spTree>
    <p:extLst>
      <p:ext uri="{BB962C8B-B14F-4D97-AF65-F5344CB8AC3E}">
        <p14:creationId xmlns:p14="http://schemas.microsoft.com/office/powerpoint/2010/main" val="4206477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371599" y="1856509"/>
            <a:ext cx="5957455" cy="4585855"/>
          </a:xfrm>
        </p:spPr>
        <p:txBody>
          <a:bodyPr>
            <a:normAutofit/>
          </a:bodyPr>
          <a:lstStyle/>
          <a:p>
            <a:r>
              <a:rPr lang="ru-RU" dirty="0"/>
              <a:t>СПТ - </a:t>
            </a:r>
            <a:r>
              <a:rPr lang="ru-RU" dirty="0" err="1"/>
              <a:t>психологиялық</a:t>
            </a:r>
            <a:r>
              <a:rPr lang="ru-RU" dirty="0"/>
              <a:t> </a:t>
            </a:r>
            <a:r>
              <a:rPr lang="ru-RU" dirty="0" err="1"/>
              <a:t>әсері</a:t>
            </a:r>
            <a:r>
              <a:rPr lang="ru-RU" dirty="0"/>
              <a:t> </a:t>
            </a:r>
            <a:r>
              <a:rPr lang="ru-RU" dirty="0" err="1"/>
              <a:t>топтық</a:t>
            </a:r>
            <a:r>
              <a:rPr lang="ru-RU" dirty="0"/>
              <a:t> </a:t>
            </a:r>
            <a:r>
              <a:rPr lang="ru-RU" dirty="0" err="1"/>
              <a:t>жұмыстың</a:t>
            </a:r>
            <a:r>
              <a:rPr lang="ru-RU" dirty="0"/>
              <a:t> </a:t>
            </a:r>
            <a:r>
              <a:rPr lang="ru-RU" dirty="0" err="1"/>
              <a:t>белсенді</a:t>
            </a:r>
            <a:r>
              <a:rPr lang="ru-RU" dirty="0"/>
              <a:t> </a:t>
            </a:r>
            <a:r>
              <a:rPr lang="ru-RU" dirty="0" err="1"/>
              <a:t>әдістеріне</a:t>
            </a:r>
            <a:r>
              <a:rPr lang="ru-RU" dirty="0"/>
              <a:t> </a:t>
            </a:r>
            <a:r>
              <a:rPr lang="ru-RU" dirty="0" err="1"/>
              <a:t>негізделген</a:t>
            </a:r>
            <a:r>
              <a:rPr lang="ru-RU" dirty="0"/>
              <a:t> </a:t>
            </a:r>
            <a:r>
              <a:rPr lang="ru-RU" dirty="0" err="1"/>
              <a:t>әлеуметтік-ұйымдастырылған</a:t>
            </a:r>
            <a:r>
              <a:rPr lang="ru-RU" dirty="0"/>
              <a:t> </a:t>
            </a:r>
            <a:r>
              <a:rPr lang="ru-RU" dirty="0" err="1"/>
              <a:t>қарым-қатынас</a:t>
            </a:r>
            <a:r>
              <a:rPr lang="ru-RU" dirty="0"/>
              <a:t> </a:t>
            </a:r>
            <a:r>
              <a:rPr lang="ru-RU" dirty="0" err="1"/>
              <a:t>нысаны</a:t>
            </a:r>
            <a:r>
              <a:rPr lang="ru-RU" dirty="0"/>
              <a:t>. Тренинг </a:t>
            </a:r>
            <a:r>
              <a:rPr lang="ru-RU" dirty="0" err="1"/>
              <a:t>барысында</a:t>
            </a:r>
            <a:r>
              <a:rPr lang="ru-RU" dirty="0"/>
              <a:t> </a:t>
            </a:r>
            <a:r>
              <a:rPr lang="ru-RU" dirty="0" err="1"/>
              <a:t>тұлғаны</a:t>
            </a:r>
            <a:r>
              <a:rPr lang="ru-RU" dirty="0"/>
              <a:t> </a:t>
            </a:r>
            <a:r>
              <a:rPr lang="ru-RU" dirty="0" err="1"/>
              <a:t>дамыту</a:t>
            </a:r>
            <a:r>
              <a:rPr lang="ru-RU" dirty="0"/>
              <a:t> </a:t>
            </a:r>
            <a:r>
              <a:rPr lang="ru-RU" dirty="0" err="1"/>
              <a:t>мәселелері</a:t>
            </a:r>
            <a:r>
              <a:rPr lang="ru-RU" dirty="0"/>
              <a:t> </a:t>
            </a:r>
            <a:r>
              <a:rPr lang="ru-RU" dirty="0" err="1"/>
              <a:t>анағұрлым</a:t>
            </a:r>
            <a:r>
              <a:rPr lang="ru-RU" dirty="0"/>
              <a:t> </a:t>
            </a:r>
            <a:r>
              <a:rPr lang="ru-RU" dirty="0" err="1"/>
              <a:t>тиімді</a:t>
            </a:r>
            <a:r>
              <a:rPr lang="ru-RU" dirty="0"/>
              <a:t> </a:t>
            </a:r>
            <a:r>
              <a:rPr lang="ru-RU" dirty="0" err="1"/>
              <a:t>шешіледі,коммуникативтік</a:t>
            </a:r>
            <a:r>
              <a:rPr lang="ru-RU" dirty="0"/>
              <a:t> </a:t>
            </a:r>
            <a:r>
              <a:rPr lang="ru-RU" dirty="0" err="1"/>
              <a:t>дағдылар</a:t>
            </a:r>
            <a:r>
              <a:rPr lang="ru-RU" dirty="0"/>
              <a:t> </a:t>
            </a:r>
            <a:r>
              <a:rPr lang="ru-RU" dirty="0" err="1"/>
              <a:t>сәтті</a:t>
            </a:r>
            <a:r>
              <a:rPr lang="ru-RU" dirty="0"/>
              <a:t> </a:t>
            </a:r>
            <a:r>
              <a:rPr lang="ru-RU" dirty="0" err="1"/>
              <a:t>қалыптасады</a:t>
            </a:r>
            <a:r>
              <a:rPr lang="ru-RU" dirty="0"/>
              <a:t>. Тренинг </a:t>
            </a:r>
            <a:r>
              <a:rPr lang="ru-RU" dirty="0" err="1"/>
              <a:t>қатысушыларға</a:t>
            </a:r>
            <a:r>
              <a:rPr lang="ru-RU" dirty="0"/>
              <a:t> </a:t>
            </a:r>
            <a:r>
              <a:rPr lang="ru-RU" dirty="0" err="1"/>
              <a:t>бұрын</a:t>
            </a:r>
            <a:r>
              <a:rPr lang="ru-RU" dirty="0"/>
              <a:t> </a:t>
            </a:r>
            <a:r>
              <a:rPr lang="ru-RU" dirty="0" err="1"/>
              <a:t>қалыптасқан</a:t>
            </a:r>
            <a:r>
              <a:rPr lang="ru-RU" dirty="0"/>
              <a:t> </a:t>
            </a:r>
            <a:r>
              <a:rPr lang="ru-RU" dirty="0" err="1"/>
              <a:t>стереотиптерді</a:t>
            </a:r>
            <a:r>
              <a:rPr lang="ru-RU" dirty="0"/>
              <a:t> </a:t>
            </a:r>
            <a:r>
              <a:rPr lang="ru-RU" dirty="0" err="1"/>
              <a:t>саналы</a:t>
            </a:r>
            <a:r>
              <a:rPr lang="ru-RU" dirty="0"/>
              <a:t> </a:t>
            </a:r>
            <a:r>
              <a:rPr lang="ru-RU" dirty="0" err="1"/>
              <a:t>түрде</a:t>
            </a:r>
            <a:r>
              <a:rPr lang="ru-RU" dirty="0"/>
              <a:t> </a:t>
            </a:r>
            <a:r>
              <a:rPr lang="ru-RU" dirty="0" err="1"/>
              <a:t>қайта</a:t>
            </a:r>
            <a:r>
              <a:rPr lang="ru-RU" dirty="0"/>
              <a:t> </a:t>
            </a:r>
            <a:r>
              <a:rPr lang="ru-RU" dirty="0" err="1"/>
              <a:t>қарауға</a:t>
            </a:r>
            <a:r>
              <a:rPr lang="ru-RU" dirty="0"/>
              <a:t> </a:t>
            </a:r>
            <a:r>
              <a:rPr lang="ru-RU" dirty="0" err="1"/>
              <a:t>және</a:t>
            </a:r>
            <a:r>
              <a:rPr lang="ru-RU" dirty="0"/>
              <a:t> </a:t>
            </a:r>
            <a:r>
              <a:rPr lang="ru-RU" dirty="0" err="1"/>
              <a:t>өзінің</a:t>
            </a:r>
            <a:r>
              <a:rPr lang="ru-RU" dirty="0"/>
              <a:t> </a:t>
            </a:r>
            <a:r>
              <a:rPr lang="ru-RU" dirty="0" err="1"/>
              <a:t>жеке</a:t>
            </a:r>
            <a:r>
              <a:rPr lang="ru-RU" dirty="0"/>
              <a:t> </a:t>
            </a:r>
            <a:r>
              <a:rPr lang="ru-RU" dirty="0" err="1"/>
              <a:t>мәселелерін</a:t>
            </a:r>
            <a:r>
              <a:rPr lang="ru-RU" dirty="0"/>
              <a:t> </a:t>
            </a:r>
            <a:r>
              <a:rPr lang="ru-RU" dirty="0" err="1"/>
              <a:t>шешуге</a:t>
            </a:r>
            <a:r>
              <a:rPr lang="ru-RU" dirty="0"/>
              <a:t> </a:t>
            </a:r>
            <a:r>
              <a:rPr lang="ru-RU" dirty="0" err="1"/>
              <a:t>мүмкіндік</a:t>
            </a:r>
            <a:r>
              <a:rPr lang="ru-RU" dirty="0"/>
              <a:t> </a:t>
            </a:r>
            <a:r>
              <a:rPr lang="ru-RU" dirty="0" err="1"/>
              <a:t>береді</a:t>
            </a:r>
            <a:r>
              <a:rPr lang="ru-RU" dirty="0"/>
              <a:t>. </a:t>
            </a:r>
            <a:r>
              <a:rPr lang="ru-RU" dirty="0" err="1"/>
              <a:t>қатысушылар</a:t>
            </a:r>
            <a:r>
              <a:rPr lang="ru-RU" dirty="0"/>
              <a:t> </a:t>
            </a:r>
            <a:r>
              <a:rPr lang="ru-RU" dirty="0" err="1"/>
              <a:t>өздерінің</a:t>
            </a:r>
            <a:r>
              <a:rPr lang="ru-RU" dirty="0"/>
              <a:t> </a:t>
            </a:r>
            <a:r>
              <a:rPr lang="ru-RU" dirty="0" err="1"/>
              <a:t>психологиялық</a:t>
            </a:r>
            <a:r>
              <a:rPr lang="ru-RU" dirty="0"/>
              <a:t> </a:t>
            </a:r>
            <a:r>
              <a:rPr lang="ru-RU" dirty="0" err="1"/>
              <a:t>білімдерін</a:t>
            </a:r>
            <a:r>
              <a:rPr lang="ru-RU" dirty="0"/>
              <a:t> </a:t>
            </a:r>
            <a:r>
              <a:rPr lang="ru-RU" dirty="0" err="1"/>
              <a:t>толықтырады,оларда</a:t>
            </a:r>
            <a:r>
              <a:rPr lang="ru-RU" dirty="0"/>
              <a:t> </a:t>
            </a:r>
            <a:r>
              <a:rPr lang="ru-RU" dirty="0" err="1"/>
              <a:t>өзіне</a:t>
            </a:r>
            <a:r>
              <a:rPr lang="ru-RU" dirty="0"/>
              <a:t>, </a:t>
            </a:r>
            <a:r>
              <a:rPr lang="ru-RU" dirty="0" err="1"/>
              <a:t>қоршаған</a:t>
            </a:r>
            <a:r>
              <a:rPr lang="ru-RU" dirty="0"/>
              <a:t> </a:t>
            </a:r>
            <a:r>
              <a:rPr lang="ru-RU" dirty="0" err="1"/>
              <a:t>адамдарға</a:t>
            </a:r>
            <a:r>
              <a:rPr lang="ru-RU" dirty="0"/>
              <a:t>, </a:t>
            </a:r>
            <a:r>
              <a:rPr lang="ru-RU" dirty="0" err="1"/>
              <a:t>жалпы</a:t>
            </a:r>
            <a:r>
              <a:rPr lang="ru-RU" dirty="0"/>
              <a:t> </a:t>
            </a:r>
            <a:r>
              <a:rPr lang="ru-RU" dirty="0" err="1"/>
              <a:t>әлемге</a:t>
            </a:r>
            <a:r>
              <a:rPr lang="ru-RU" dirty="0"/>
              <a:t> </a:t>
            </a:r>
            <a:r>
              <a:rPr lang="ru-RU" dirty="0" err="1"/>
              <a:t>оң</a:t>
            </a:r>
            <a:r>
              <a:rPr lang="ru-RU" dirty="0"/>
              <a:t> </a:t>
            </a:r>
            <a:r>
              <a:rPr lang="ru-RU" dirty="0" err="1"/>
              <a:t>қарым-қатынастың</a:t>
            </a:r>
            <a:r>
              <a:rPr lang="ru-RU" dirty="0"/>
              <a:t> </a:t>
            </a:r>
            <a:r>
              <a:rPr lang="ru-RU" dirty="0" err="1"/>
              <a:t>белгілі</a:t>
            </a:r>
            <a:r>
              <a:rPr lang="ru-RU" dirty="0"/>
              <a:t> </a:t>
            </a:r>
            <a:r>
              <a:rPr lang="ru-RU" dirty="0" err="1"/>
              <a:t>бір</a:t>
            </a:r>
            <a:r>
              <a:rPr lang="ru-RU" dirty="0"/>
              <a:t> </a:t>
            </a:r>
            <a:r>
              <a:rPr lang="ru-RU" dirty="0" err="1"/>
              <a:t>тәжірибесі</a:t>
            </a:r>
            <a:r>
              <a:rPr lang="ru-RU" dirty="0"/>
              <a:t> </a:t>
            </a:r>
            <a:r>
              <a:rPr lang="ru-RU" dirty="0" err="1"/>
              <a:t>пайда</a:t>
            </a:r>
            <a:r>
              <a:rPr lang="ru-RU" dirty="0"/>
              <a:t> </a:t>
            </a:r>
            <a:r>
              <a:rPr lang="ru-RU" dirty="0" err="1"/>
              <a:t>болады</a:t>
            </a:r>
            <a:r>
              <a:rPr lang="ru-RU" dirty="0"/>
              <a:t>.</a:t>
            </a:r>
          </a:p>
        </p:txBody>
      </p:sp>
      <p:pic>
        <p:nvPicPr>
          <p:cNvPr id="4" name="Рисунок 3"/>
          <p:cNvPicPr>
            <a:picLocks noChangeAspect="1"/>
          </p:cNvPicPr>
          <p:nvPr/>
        </p:nvPicPr>
        <p:blipFill>
          <a:blip r:embed="rId2"/>
          <a:stretch>
            <a:fillRect/>
          </a:stretch>
        </p:blipFill>
        <p:spPr>
          <a:xfrm>
            <a:off x="7695765" y="2646218"/>
            <a:ext cx="3776818" cy="2513301"/>
          </a:xfrm>
          <a:prstGeom prst="rect">
            <a:avLst/>
          </a:prstGeom>
        </p:spPr>
      </p:pic>
    </p:spTree>
    <p:extLst>
      <p:ext uri="{BB962C8B-B14F-4D97-AF65-F5344CB8AC3E}">
        <p14:creationId xmlns:p14="http://schemas.microsoft.com/office/powerpoint/2010/main" val="792461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Тренингтік</a:t>
            </a:r>
            <a:r>
              <a:rPr lang="ru-RU" dirty="0"/>
              <a:t> </a:t>
            </a:r>
            <a:r>
              <a:rPr lang="ru-RU" dirty="0" err="1"/>
              <a:t>топта</a:t>
            </a:r>
            <a:r>
              <a:rPr lang="ru-RU" dirty="0"/>
              <a:t> </a:t>
            </a:r>
            <a:endParaRPr lang="ru-RU" dirty="0"/>
          </a:p>
        </p:txBody>
      </p:sp>
      <p:sp>
        <p:nvSpPr>
          <p:cNvPr id="3" name="Объект 2"/>
          <p:cNvSpPr>
            <a:spLocks noGrp="1"/>
          </p:cNvSpPr>
          <p:nvPr>
            <p:ph idx="1"/>
          </p:nvPr>
        </p:nvSpPr>
        <p:spPr>
          <a:xfrm>
            <a:off x="1371600" y="1842655"/>
            <a:ext cx="9601200" cy="4024745"/>
          </a:xfrm>
        </p:spPr>
        <p:txBody>
          <a:bodyPr>
            <a:noAutofit/>
          </a:bodyPr>
          <a:lstStyle/>
          <a:p>
            <a:pPr algn="just"/>
            <a:r>
              <a:rPr lang="ru-RU" sz="2800" dirty="0" err="1" smtClean="0"/>
              <a:t>адам</a:t>
            </a:r>
            <a:r>
              <a:rPr lang="ru-RU" sz="2800" dirty="0" smtClean="0"/>
              <a:t> </a:t>
            </a:r>
            <a:r>
              <a:rPr lang="ru-RU" sz="2800" dirty="0" err="1"/>
              <a:t>өзін</a:t>
            </a:r>
            <a:r>
              <a:rPr lang="ru-RU" sz="2800" dirty="0"/>
              <a:t> </a:t>
            </a:r>
            <a:r>
              <a:rPr lang="ru-RU" sz="2800" dirty="0" err="1"/>
              <a:t>қабылдаған</a:t>
            </a:r>
            <a:r>
              <a:rPr lang="ru-RU" sz="2800" dirty="0"/>
              <a:t> </a:t>
            </a:r>
            <a:r>
              <a:rPr lang="ru-RU" sz="2800" dirty="0" err="1"/>
              <a:t>және</a:t>
            </a:r>
            <a:r>
              <a:rPr lang="ru-RU" sz="2800" dirty="0"/>
              <a:t> </a:t>
            </a:r>
            <a:r>
              <a:rPr lang="ru-RU" sz="2800" dirty="0" err="1"/>
              <a:t>басқаларды</a:t>
            </a:r>
            <a:r>
              <a:rPr lang="ru-RU" sz="2800" dirty="0"/>
              <a:t> </a:t>
            </a:r>
            <a:r>
              <a:rPr lang="ru-RU" sz="2800" dirty="0" err="1"/>
              <a:t>белсенді</a:t>
            </a:r>
            <a:r>
              <a:rPr lang="ru-RU" sz="2800" dirty="0"/>
              <a:t> </a:t>
            </a:r>
            <a:r>
              <a:rPr lang="ru-RU" sz="2800" dirty="0" err="1"/>
              <a:t>қабылдайтын</a:t>
            </a:r>
            <a:r>
              <a:rPr lang="ru-RU" sz="2800" dirty="0"/>
              <a:t> </a:t>
            </a:r>
            <a:r>
              <a:rPr lang="ru-RU" sz="2800" dirty="0" err="1"/>
              <a:t>сезінеді</a:t>
            </a:r>
            <a:r>
              <a:rPr lang="ru-RU" sz="2800" dirty="0"/>
              <a:t>. </a:t>
            </a:r>
            <a:r>
              <a:rPr lang="ru-RU" sz="2800" dirty="0" err="1"/>
              <a:t>Ол</a:t>
            </a:r>
            <a:r>
              <a:rPr lang="ru-RU" sz="2800" dirty="0"/>
              <a:t> </a:t>
            </a:r>
            <a:r>
              <a:rPr lang="ru-RU" sz="2800" dirty="0" err="1"/>
              <a:t>топтың</a:t>
            </a:r>
            <a:r>
              <a:rPr lang="ru-RU" sz="2800" dirty="0"/>
              <a:t> </a:t>
            </a:r>
            <a:r>
              <a:rPr lang="ru-RU" sz="2800" dirty="0" err="1"/>
              <a:t>толық</a:t>
            </a:r>
            <a:r>
              <a:rPr lang="ru-RU" sz="2800" dirty="0"/>
              <a:t> </a:t>
            </a:r>
            <a:r>
              <a:rPr lang="ru-RU" sz="2800" dirty="0" err="1"/>
              <a:t>сенімін</a:t>
            </a:r>
            <a:r>
              <a:rPr lang="ru-RU" sz="2800" dirty="0"/>
              <a:t> </a:t>
            </a:r>
            <a:r>
              <a:rPr lang="ru-RU" sz="2800" dirty="0" err="1"/>
              <a:t>сезінеді</a:t>
            </a:r>
            <a:r>
              <a:rPr lang="ru-RU" sz="2800" dirty="0"/>
              <a:t>, </a:t>
            </a:r>
            <a:r>
              <a:rPr lang="ru-RU" sz="2800" dirty="0" err="1"/>
              <a:t>ең</a:t>
            </a:r>
            <a:r>
              <a:rPr lang="ru-RU" sz="2800" dirty="0"/>
              <a:t> </a:t>
            </a:r>
            <a:r>
              <a:rPr lang="ru-RU" sz="2800" dirty="0" err="1"/>
              <a:t>бастысы-өз</a:t>
            </a:r>
            <a:r>
              <a:rPr lang="ru-RU" sz="2800" dirty="0"/>
              <a:t> </a:t>
            </a:r>
            <a:r>
              <a:rPr lang="ru-RU" sz="2800" dirty="0" err="1"/>
              <a:t>ойлары</a:t>
            </a:r>
            <a:r>
              <a:rPr lang="ru-RU" sz="2800" dirty="0"/>
              <a:t> мен </a:t>
            </a:r>
            <a:r>
              <a:rPr lang="ru-RU" sz="2800" dirty="0" err="1"/>
              <a:t>сезімдерін</a:t>
            </a:r>
            <a:r>
              <a:rPr lang="ru-RU" sz="2800" dirty="0"/>
              <a:t>, </a:t>
            </a:r>
            <a:r>
              <a:rPr lang="ru-RU" sz="2800" dirty="0" err="1"/>
              <a:t>уайымын</a:t>
            </a:r>
            <a:r>
              <a:rPr lang="ru-RU" sz="2800" dirty="0"/>
              <a:t> </a:t>
            </a:r>
            <a:r>
              <a:rPr lang="ru-RU" sz="2800" dirty="0" err="1"/>
              <a:t>және</a:t>
            </a:r>
            <a:r>
              <a:rPr lang="ru-RU" sz="2800" dirty="0"/>
              <a:t> </a:t>
            </a:r>
            <a:r>
              <a:rPr lang="ru-RU" sz="2800" dirty="0" err="1"/>
              <a:t>басқаларға</a:t>
            </a:r>
            <a:r>
              <a:rPr lang="ru-RU" sz="2800" dirty="0"/>
              <a:t> </a:t>
            </a:r>
            <a:r>
              <a:rPr lang="ru-RU" sz="2800" dirty="0" err="1"/>
              <a:t>күмәнданудан</a:t>
            </a:r>
            <a:r>
              <a:rPr lang="ru-RU" sz="2800" dirty="0"/>
              <a:t> </a:t>
            </a:r>
            <a:r>
              <a:rPr lang="ru-RU" sz="2800" dirty="0" err="1"/>
              <a:t>Қорықпайды</a:t>
            </a:r>
            <a:r>
              <a:rPr lang="ru-RU" sz="2800" dirty="0"/>
              <a:t>. </a:t>
            </a:r>
            <a:r>
              <a:rPr lang="ru-RU" sz="2800" dirty="0" err="1"/>
              <a:t>Дұрыс</a:t>
            </a:r>
            <a:r>
              <a:rPr lang="ru-RU" sz="2800" dirty="0"/>
              <a:t> </a:t>
            </a:r>
            <a:r>
              <a:rPr lang="ru-RU" sz="2800" dirty="0" err="1"/>
              <a:t>ұйымдастырылған</a:t>
            </a:r>
            <a:r>
              <a:rPr lang="ru-RU" sz="2800" dirty="0"/>
              <a:t> </a:t>
            </a:r>
            <a:r>
              <a:rPr lang="ru-RU" sz="2800" dirty="0" err="1"/>
              <a:t>топта</a:t>
            </a:r>
            <a:r>
              <a:rPr lang="ru-RU" sz="2800" dirty="0"/>
              <a:t> </a:t>
            </a:r>
            <a:r>
              <a:rPr lang="ru-RU" sz="2800" dirty="0" err="1"/>
              <a:t>топтың</a:t>
            </a:r>
            <a:r>
              <a:rPr lang="ru-RU" sz="2800" dirty="0"/>
              <a:t> </a:t>
            </a:r>
            <a:r>
              <a:rPr lang="ru-RU" sz="2800" dirty="0" err="1"/>
              <a:t>әрбір</a:t>
            </a:r>
            <a:r>
              <a:rPr lang="ru-RU" sz="2800" dirty="0"/>
              <a:t> </a:t>
            </a:r>
            <a:r>
              <a:rPr lang="ru-RU" sz="2800" dirty="0" err="1"/>
              <a:t>мүшесі</a:t>
            </a:r>
            <a:r>
              <a:rPr lang="ru-RU" sz="2800" dirty="0"/>
              <a:t> </a:t>
            </a:r>
            <a:r>
              <a:rPr lang="ru-RU" sz="2800" dirty="0" err="1"/>
              <a:t>қамқорлықпен</a:t>
            </a:r>
            <a:r>
              <a:rPr lang="ru-RU" sz="2800" dirty="0"/>
              <a:t>, </a:t>
            </a:r>
            <a:r>
              <a:rPr lang="ru-RU" sz="2800" dirty="0" err="1"/>
              <a:t>адами</a:t>
            </a:r>
            <a:r>
              <a:rPr lang="ru-RU" sz="2800" dirty="0"/>
              <a:t> </a:t>
            </a:r>
            <a:r>
              <a:rPr lang="ru-RU" sz="2800" dirty="0" err="1"/>
              <a:t>ықыласпен</a:t>
            </a:r>
            <a:r>
              <a:rPr lang="ru-RU" sz="2800" dirty="0"/>
              <a:t> </a:t>
            </a:r>
            <a:r>
              <a:rPr lang="ru-RU" sz="2800" dirty="0" err="1"/>
              <a:t>және</a:t>
            </a:r>
            <a:r>
              <a:rPr lang="ru-RU" sz="2800" dirty="0"/>
              <a:t> </a:t>
            </a:r>
            <a:r>
              <a:rPr lang="ru-RU" sz="2800" dirty="0" err="1"/>
              <a:t>жан</a:t>
            </a:r>
            <a:r>
              <a:rPr lang="ru-RU" sz="2800" dirty="0"/>
              <a:t> </a:t>
            </a:r>
            <a:r>
              <a:rPr lang="ru-RU" sz="2800" dirty="0" err="1"/>
              <a:t>жылуымен</a:t>
            </a:r>
            <a:r>
              <a:rPr lang="ru-RU" sz="2800" dirty="0"/>
              <a:t> </a:t>
            </a:r>
            <a:r>
              <a:rPr lang="ru-RU" sz="2800" dirty="0" err="1"/>
              <a:t>қоршалған</a:t>
            </a:r>
            <a:r>
              <a:rPr lang="ru-RU" sz="2800" dirty="0"/>
              <a:t>, </a:t>
            </a:r>
            <a:r>
              <a:rPr lang="ru-RU" sz="2800" dirty="0" err="1"/>
              <a:t>оның</a:t>
            </a:r>
            <a:r>
              <a:rPr lang="ru-RU" sz="2800" dirty="0"/>
              <a:t> ТҚТА-</a:t>
            </a:r>
            <a:r>
              <a:rPr lang="ru-RU" sz="2800" dirty="0" err="1"/>
              <a:t>ның</a:t>
            </a:r>
            <a:r>
              <a:rPr lang="ru-RU" sz="2800" dirty="0"/>
              <a:t> </a:t>
            </a:r>
            <a:r>
              <a:rPr lang="ru-RU" sz="2800" dirty="0" err="1"/>
              <a:t>басқа</a:t>
            </a:r>
            <a:r>
              <a:rPr lang="ru-RU" sz="2800" dirty="0"/>
              <a:t> </a:t>
            </a:r>
            <a:r>
              <a:rPr lang="ru-RU" sz="2800" dirty="0" err="1"/>
              <a:t>қатысушыларына</a:t>
            </a:r>
            <a:r>
              <a:rPr lang="ru-RU" sz="2800" dirty="0"/>
              <a:t> </a:t>
            </a:r>
            <a:r>
              <a:rPr lang="ru-RU" sz="2800" dirty="0" err="1"/>
              <a:t>шынайы</a:t>
            </a:r>
            <a:r>
              <a:rPr lang="ru-RU" sz="2800" dirty="0"/>
              <a:t> </a:t>
            </a:r>
            <a:r>
              <a:rPr lang="ru-RU" sz="2800" dirty="0" err="1"/>
              <a:t>қамқорлық</a:t>
            </a:r>
            <a:r>
              <a:rPr lang="ru-RU" sz="2800" dirty="0"/>
              <a:t> </a:t>
            </a:r>
            <a:r>
              <a:rPr lang="ru-RU" sz="2800" dirty="0" err="1"/>
              <a:t>жасауға</a:t>
            </a:r>
            <a:r>
              <a:rPr lang="ru-RU" sz="2800" dirty="0"/>
              <a:t>, </a:t>
            </a:r>
            <a:r>
              <a:rPr lang="ru-RU" sz="2800" dirty="0" err="1"/>
              <a:t>қажет</a:t>
            </a:r>
            <a:r>
              <a:rPr lang="ru-RU" sz="2800" dirty="0"/>
              <a:t> </a:t>
            </a:r>
            <a:r>
              <a:rPr lang="ru-RU" sz="2800" dirty="0" err="1"/>
              <a:t>болған</a:t>
            </a:r>
            <a:r>
              <a:rPr lang="ru-RU" sz="2800" dirty="0"/>
              <a:t> </a:t>
            </a:r>
            <a:r>
              <a:rPr lang="ru-RU" sz="2800" dirty="0" err="1"/>
              <a:t>жағдайда</a:t>
            </a:r>
            <a:r>
              <a:rPr lang="ru-RU" sz="2800" dirty="0"/>
              <a:t> </a:t>
            </a:r>
            <a:r>
              <a:rPr lang="ru-RU" sz="2800" dirty="0" err="1"/>
              <a:t>көмектесуге</a:t>
            </a:r>
            <a:r>
              <a:rPr lang="ru-RU" sz="2800" dirty="0"/>
              <a:t> </a:t>
            </a:r>
            <a:r>
              <a:rPr lang="ru-RU" sz="2800" dirty="0" err="1"/>
              <a:t>мүмкіндігі</a:t>
            </a:r>
            <a:r>
              <a:rPr lang="ru-RU" sz="2800" dirty="0"/>
              <a:t> бар </a:t>
            </a:r>
            <a:r>
              <a:rPr lang="ru-RU" sz="2800" dirty="0" err="1"/>
              <a:t>және</a:t>
            </a:r>
            <a:r>
              <a:rPr lang="ru-RU" sz="2800" dirty="0"/>
              <a:t> </a:t>
            </a:r>
            <a:r>
              <a:rPr lang="ru-RU" sz="2800" dirty="0" err="1"/>
              <a:t>оларға</a:t>
            </a:r>
            <a:r>
              <a:rPr lang="ru-RU" sz="2800" dirty="0"/>
              <a:t> </a:t>
            </a:r>
            <a:r>
              <a:rPr lang="ru-RU" sz="2800" dirty="0" err="1"/>
              <a:t>қолдау</a:t>
            </a:r>
            <a:r>
              <a:rPr lang="ru-RU" sz="2800" dirty="0"/>
              <a:t> </a:t>
            </a:r>
            <a:r>
              <a:rPr lang="ru-RU" sz="2800" dirty="0" err="1"/>
              <a:t>көрсетуге</a:t>
            </a:r>
            <a:r>
              <a:rPr lang="ru-RU" sz="2800" dirty="0"/>
              <a:t> </a:t>
            </a:r>
            <a:r>
              <a:rPr lang="ru-RU" sz="2800" dirty="0" err="1"/>
              <a:t>құқылы</a:t>
            </a:r>
            <a:r>
              <a:rPr lang="ru-RU" sz="2800" dirty="0"/>
              <a:t>.</a:t>
            </a:r>
          </a:p>
        </p:txBody>
      </p:sp>
    </p:spTree>
    <p:extLst>
      <p:ext uri="{BB962C8B-B14F-4D97-AF65-F5344CB8AC3E}">
        <p14:creationId xmlns:p14="http://schemas.microsoft.com/office/powerpoint/2010/main" val="1339622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a:t>
            </a:r>
            <a:r>
              <a:rPr lang="ru-RU" dirty="0" err="1"/>
              <a:t>Тренингтегі</a:t>
            </a:r>
            <a:r>
              <a:rPr lang="ru-RU" dirty="0"/>
              <a:t> </a:t>
            </a:r>
            <a:r>
              <a:rPr lang="ru-RU" dirty="0" err="1"/>
              <a:t>топтық</a:t>
            </a:r>
            <a:r>
              <a:rPr lang="ru-RU" dirty="0"/>
              <a:t> </a:t>
            </a:r>
            <a:r>
              <a:rPr lang="ru-RU" dirty="0" err="1"/>
              <a:t>жұмыстың</a:t>
            </a:r>
            <a:r>
              <a:rPr lang="ru-RU" dirty="0"/>
              <a:t> </a:t>
            </a:r>
            <a:r>
              <a:rPr lang="ru-RU" dirty="0" err="1"/>
              <a:t>мақсаты</a:t>
            </a:r>
            <a:endParaRPr lang="ru-RU" dirty="0"/>
          </a:p>
        </p:txBody>
      </p:sp>
      <p:sp>
        <p:nvSpPr>
          <p:cNvPr id="3" name="Объект 2"/>
          <p:cNvSpPr>
            <a:spLocks noGrp="1"/>
          </p:cNvSpPr>
          <p:nvPr>
            <p:ph idx="1"/>
          </p:nvPr>
        </p:nvSpPr>
        <p:spPr>
          <a:xfrm>
            <a:off x="1191491" y="2286000"/>
            <a:ext cx="10598727" cy="3976255"/>
          </a:xfrm>
        </p:spPr>
        <p:txBody>
          <a:bodyPr>
            <a:normAutofit fontScale="92500" lnSpcReduction="10000"/>
          </a:bodyPr>
          <a:lstStyle/>
          <a:p>
            <a:r>
              <a:rPr lang="ru-RU" dirty="0"/>
              <a:t>1.Психологиялық </a:t>
            </a:r>
            <a:r>
              <a:rPr lang="ru-RU" dirty="0" err="1"/>
              <a:t>мәселелерді</a:t>
            </a:r>
            <a:r>
              <a:rPr lang="ru-RU" dirty="0"/>
              <a:t> </a:t>
            </a:r>
            <a:r>
              <a:rPr lang="ru-RU" dirty="0" err="1"/>
              <a:t>зерттеу</a:t>
            </a:r>
            <a:r>
              <a:rPr lang="ru-RU" dirty="0"/>
              <a:t> мен </a:t>
            </a:r>
            <a:r>
              <a:rPr lang="ru-RU" dirty="0" err="1"/>
              <a:t>шешуге</a:t>
            </a:r>
            <a:r>
              <a:rPr lang="ru-RU" dirty="0"/>
              <a:t> </a:t>
            </a:r>
            <a:r>
              <a:rPr lang="ru-RU" dirty="0" err="1"/>
              <a:t>көмектеседі</a:t>
            </a:r>
            <a:endParaRPr lang="ru-RU" dirty="0"/>
          </a:p>
          <a:p>
            <a:r>
              <a:rPr lang="ru-RU" dirty="0"/>
              <a:t>• </a:t>
            </a:r>
            <a:r>
              <a:rPr lang="ru-RU" dirty="0" err="1"/>
              <a:t>Психологиялық</a:t>
            </a:r>
            <a:r>
              <a:rPr lang="ru-RU" dirty="0"/>
              <a:t> </a:t>
            </a:r>
            <a:r>
              <a:rPr lang="ru-RU" dirty="0" err="1"/>
              <a:t>мәселелерді</a:t>
            </a:r>
            <a:r>
              <a:rPr lang="ru-RU" dirty="0"/>
              <a:t> </a:t>
            </a:r>
            <a:r>
              <a:rPr lang="ru-RU" dirty="0" err="1"/>
              <a:t>шешетін</a:t>
            </a:r>
            <a:r>
              <a:rPr lang="ru-RU" dirty="0"/>
              <a:t> </a:t>
            </a:r>
            <a:r>
              <a:rPr lang="ru-RU" dirty="0" err="1"/>
              <a:t>топтары</a:t>
            </a:r>
            <a:r>
              <a:rPr lang="ru-RU" dirty="0"/>
              <a:t> (</a:t>
            </a:r>
            <a:r>
              <a:rPr lang="ru-RU" dirty="0" err="1"/>
              <a:t>тренингтік</a:t>
            </a:r>
            <a:r>
              <a:rPr lang="ru-RU" dirty="0"/>
              <a:t> </a:t>
            </a:r>
            <a:r>
              <a:rPr lang="ru-RU" dirty="0" err="1"/>
              <a:t>топтардың</a:t>
            </a:r>
            <a:r>
              <a:rPr lang="ru-RU" dirty="0"/>
              <a:t> </a:t>
            </a:r>
            <a:r>
              <a:rPr lang="ru-RU" dirty="0" err="1"/>
              <a:t>түрлері</a:t>
            </a:r>
            <a:r>
              <a:rPr lang="ru-RU" dirty="0"/>
              <a:t>)</a:t>
            </a:r>
          </a:p>
          <a:p>
            <a:r>
              <a:rPr lang="ru-RU" dirty="0"/>
              <a:t>2. </a:t>
            </a:r>
            <a:r>
              <a:rPr lang="ru-RU" dirty="0" err="1"/>
              <a:t>Психикалық</a:t>
            </a:r>
            <a:r>
              <a:rPr lang="ru-RU" dirty="0"/>
              <a:t> </a:t>
            </a:r>
            <a:r>
              <a:rPr lang="ru-RU" dirty="0" err="1"/>
              <a:t>денсаулықты</a:t>
            </a:r>
            <a:r>
              <a:rPr lang="ru-RU" dirty="0"/>
              <a:t> </a:t>
            </a:r>
            <a:r>
              <a:rPr lang="ru-RU" dirty="0" err="1"/>
              <a:t>жақсарту</a:t>
            </a:r>
            <a:r>
              <a:rPr lang="ru-RU" dirty="0"/>
              <a:t>.</a:t>
            </a:r>
          </a:p>
          <a:p>
            <a:r>
              <a:rPr lang="ru-RU" dirty="0"/>
              <a:t>• </a:t>
            </a:r>
            <a:r>
              <a:rPr lang="ru-RU" dirty="0" err="1"/>
              <a:t>Психикалық</a:t>
            </a:r>
            <a:r>
              <a:rPr lang="ru-RU" dirty="0"/>
              <a:t> </a:t>
            </a:r>
            <a:r>
              <a:rPr lang="ru-RU" dirty="0" err="1"/>
              <a:t>денсаулық</a:t>
            </a:r>
            <a:r>
              <a:rPr lang="ru-RU" dirty="0"/>
              <a:t> пен </a:t>
            </a:r>
            <a:r>
              <a:rPr lang="ru-RU" dirty="0" err="1"/>
              <a:t>өмірдің</a:t>
            </a:r>
            <a:r>
              <a:rPr lang="ru-RU" dirty="0"/>
              <a:t> </a:t>
            </a:r>
            <a:r>
              <a:rPr lang="ru-RU" dirty="0" err="1"/>
              <a:t>сапасын</a:t>
            </a:r>
            <a:r>
              <a:rPr lang="ru-RU" dirty="0"/>
              <a:t> </a:t>
            </a:r>
            <a:r>
              <a:rPr lang="ru-RU" dirty="0" err="1"/>
              <a:t>арттыру</a:t>
            </a:r>
            <a:r>
              <a:rPr lang="ru-RU" dirty="0"/>
              <a:t> </a:t>
            </a:r>
            <a:r>
              <a:rPr lang="ru-RU" dirty="0" err="1"/>
              <a:t>топтары</a:t>
            </a:r>
            <a:r>
              <a:rPr lang="ru-RU" dirty="0"/>
              <a:t> (</a:t>
            </a:r>
            <a:r>
              <a:rPr lang="ru-RU" dirty="0" err="1"/>
              <a:t>тренингтік</a:t>
            </a:r>
            <a:r>
              <a:rPr lang="ru-RU" dirty="0"/>
              <a:t> </a:t>
            </a:r>
            <a:r>
              <a:rPr lang="ru-RU" dirty="0" err="1"/>
              <a:t>топтардың</a:t>
            </a:r>
            <a:r>
              <a:rPr lang="ru-RU" dirty="0"/>
              <a:t> </a:t>
            </a:r>
            <a:r>
              <a:rPr lang="ru-RU" dirty="0" err="1"/>
              <a:t>түрлері</a:t>
            </a:r>
            <a:r>
              <a:rPr lang="ru-RU" dirty="0"/>
              <a:t>)</a:t>
            </a:r>
          </a:p>
          <a:p>
            <a:r>
              <a:rPr lang="ru-RU" dirty="0"/>
              <a:t>3. </a:t>
            </a:r>
            <a:r>
              <a:rPr lang="ru-RU" dirty="0" err="1"/>
              <a:t>Қарым-қатынастың</a:t>
            </a:r>
            <a:r>
              <a:rPr lang="ru-RU" dirty="0"/>
              <a:t> </a:t>
            </a:r>
            <a:r>
              <a:rPr lang="ru-RU" dirty="0" err="1"/>
              <a:t>психологиялық</a:t>
            </a:r>
            <a:r>
              <a:rPr lang="ru-RU" dirty="0"/>
              <a:t> </a:t>
            </a:r>
            <a:r>
              <a:rPr lang="ru-RU" dirty="0" err="1"/>
              <a:t>негіздерін</a:t>
            </a:r>
            <a:r>
              <a:rPr lang="ru-RU" dirty="0"/>
              <a:t> </a:t>
            </a:r>
            <a:r>
              <a:rPr lang="ru-RU" dirty="0" err="1"/>
              <a:t>зерттеу</a:t>
            </a:r>
            <a:r>
              <a:rPr lang="ru-RU" dirty="0"/>
              <a:t>.</a:t>
            </a:r>
          </a:p>
          <a:p>
            <a:r>
              <a:rPr lang="ru-RU" dirty="0"/>
              <a:t>• </a:t>
            </a:r>
            <a:r>
              <a:rPr lang="ru-RU" dirty="0" err="1"/>
              <a:t>Әлеуметтік</a:t>
            </a:r>
            <a:r>
              <a:rPr lang="ru-RU" dirty="0"/>
              <a:t> – </a:t>
            </a:r>
            <a:r>
              <a:rPr lang="ru-RU" dirty="0" err="1"/>
              <a:t>психологиялық</a:t>
            </a:r>
            <a:r>
              <a:rPr lang="ru-RU" dirty="0"/>
              <a:t> тренинг </a:t>
            </a:r>
            <a:r>
              <a:rPr lang="ru-RU" dirty="0" err="1"/>
              <a:t>топтары</a:t>
            </a:r>
            <a:endParaRPr lang="ru-RU" dirty="0"/>
          </a:p>
          <a:p>
            <a:r>
              <a:rPr lang="ru-RU" dirty="0"/>
              <a:t>4.Өзін — </a:t>
            </a:r>
            <a:r>
              <a:rPr lang="ru-RU" dirty="0" err="1"/>
              <a:t>өзі</a:t>
            </a:r>
            <a:r>
              <a:rPr lang="ru-RU" dirty="0"/>
              <a:t> </a:t>
            </a:r>
            <a:r>
              <a:rPr lang="ru-RU" dirty="0" err="1"/>
              <a:t>өзгерту</a:t>
            </a:r>
            <a:r>
              <a:rPr lang="ru-RU" dirty="0"/>
              <a:t> мен </a:t>
            </a:r>
            <a:r>
              <a:rPr lang="ru-RU" dirty="0" err="1"/>
              <a:t>мінез-құлықты</a:t>
            </a:r>
            <a:r>
              <a:rPr lang="ru-RU" dirty="0"/>
              <a:t> </a:t>
            </a:r>
            <a:r>
              <a:rPr lang="ru-RU" dirty="0" err="1"/>
              <a:t>коррекциялау</a:t>
            </a:r>
            <a:r>
              <a:rPr lang="ru-RU" dirty="0"/>
              <a:t> </a:t>
            </a:r>
            <a:r>
              <a:rPr lang="ru-RU" dirty="0" err="1"/>
              <a:t>мақсатында</a:t>
            </a:r>
            <a:r>
              <a:rPr lang="ru-RU" dirty="0"/>
              <a:t> </a:t>
            </a:r>
            <a:r>
              <a:rPr lang="ru-RU" dirty="0" err="1"/>
              <a:t>өзіндік</a:t>
            </a:r>
            <a:r>
              <a:rPr lang="ru-RU" dirty="0"/>
              <a:t> </a:t>
            </a:r>
            <a:r>
              <a:rPr lang="ru-RU" dirty="0" err="1"/>
              <a:t>санасының</a:t>
            </a:r>
            <a:r>
              <a:rPr lang="ru-RU" dirty="0"/>
              <a:t> </a:t>
            </a:r>
            <a:r>
              <a:rPr lang="ru-RU" dirty="0" err="1"/>
              <a:t>дамуы</a:t>
            </a:r>
            <a:r>
              <a:rPr lang="ru-RU" dirty="0"/>
              <a:t>.</a:t>
            </a:r>
          </a:p>
          <a:p>
            <a:r>
              <a:rPr lang="ru-RU" dirty="0"/>
              <a:t>• </a:t>
            </a:r>
            <a:r>
              <a:rPr lang="ru-RU" dirty="0" err="1"/>
              <a:t>Өзіндік</a:t>
            </a:r>
            <a:r>
              <a:rPr lang="ru-RU" dirty="0"/>
              <a:t> </a:t>
            </a:r>
            <a:r>
              <a:rPr lang="ru-RU" dirty="0" err="1"/>
              <a:t>санасын</a:t>
            </a:r>
            <a:r>
              <a:rPr lang="ru-RU" dirty="0"/>
              <a:t> </a:t>
            </a:r>
            <a:r>
              <a:rPr lang="ru-RU" dirty="0" err="1"/>
              <a:t>дамытуға</a:t>
            </a:r>
            <a:r>
              <a:rPr lang="ru-RU" dirty="0"/>
              <a:t> </a:t>
            </a:r>
            <a:r>
              <a:rPr lang="ru-RU" dirty="0" err="1"/>
              <a:t>арналған</a:t>
            </a:r>
            <a:r>
              <a:rPr lang="ru-RU" dirty="0"/>
              <a:t> </a:t>
            </a:r>
            <a:r>
              <a:rPr lang="ru-RU" dirty="0" err="1"/>
              <a:t>тренингтік</a:t>
            </a:r>
            <a:r>
              <a:rPr lang="ru-RU" dirty="0"/>
              <a:t> </a:t>
            </a:r>
            <a:r>
              <a:rPr lang="ru-RU" dirty="0" err="1"/>
              <a:t>топтары</a:t>
            </a:r>
            <a:endParaRPr lang="ru-RU" dirty="0"/>
          </a:p>
          <a:p>
            <a:r>
              <a:rPr lang="ru-RU" dirty="0"/>
              <a:t>5. </a:t>
            </a:r>
            <a:r>
              <a:rPr lang="ru-RU" dirty="0" err="1"/>
              <a:t>Тұлғалық</a:t>
            </a:r>
            <a:r>
              <a:rPr lang="ru-RU" dirty="0"/>
              <a:t> </a:t>
            </a:r>
            <a:r>
              <a:rPr lang="ru-RU" dirty="0" err="1"/>
              <a:t>өсуі</a:t>
            </a:r>
            <a:r>
              <a:rPr lang="ru-RU" dirty="0"/>
              <a:t> мен </a:t>
            </a:r>
            <a:r>
              <a:rPr lang="ru-RU" dirty="0" err="1"/>
              <a:t>өзіндік</a:t>
            </a:r>
            <a:r>
              <a:rPr lang="ru-RU" dirty="0"/>
              <a:t> </a:t>
            </a:r>
            <a:r>
              <a:rPr lang="ru-RU" dirty="0" err="1"/>
              <a:t>дамуына</a:t>
            </a:r>
            <a:r>
              <a:rPr lang="ru-RU" dirty="0"/>
              <a:t> </a:t>
            </a:r>
            <a:r>
              <a:rPr lang="ru-RU" dirty="0" err="1"/>
              <a:t>ықпал</a:t>
            </a:r>
            <a:r>
              <a:rPr lang="ru-RU" dirty="0"/>
              <a:t> </a:t>
            </a:r>
            <a:r>
              <a:rPr lang="ru-RU" dirty="0" err="1"/>
              <a:t>ету</a:t>
            </a:r>
            <a:endParaRPr lang="ru-RU" dirty="0"/>
          </a:p>
          <a:p>
            <a:r>
              <a:rPr lang="ru-RU" dirty="0"/>
              <a:t>• </a:t>
            </a:r>
            <a:r>
              <a:rPr lang="ru-RU" dirty="0" err="1"/>
              <a:t>Тұлғалық</a:t>
            </a:r>
            <a:r>
              <a:rPr lang="ru-RU" dirty="0"/>
              <a:t> </a:t>
            </a:r>
            <a:r>
              <a:rPr lang="ru-RU" dirty="0" err="1"/>
              <a:t>өсу</a:t>
            </a:r>
            <a:r>
              <a:rPr lang="ru-RU" dirty="0"/>
              <a:t> </a:t>
            </a:r>
            <a:r>
              <a:rPr lang="ru-RU" dirty="0" err="1"/>
              <a:t>топтары</a:t>
            </a:r>
            <a:r>
              <a:rPr lang="ru-RU" dirty="0" smtClean="0"/>
              <a:t>.</a:t>
            </a:r>
            <a:endParaRPr lang="ru-RU" dirty="0"/>
          </a:p>
        </p:txBody>
      </p:sp>
    </p:spTree>
    <p:extLst>
      <p:ext uri="{BB962C8B-B14F-4D97-AF65-F5344CB8AC3E}">
        <p14:creationId xmlns:p14="http://schemas.microsoft.com/office/powerpoint/2010/main" val="1025177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800"/>
            <a:ext cx="9601200" cy="921327"/>
          </a:xfrm>
        </p:spPr>
        <p:txBody>
          <a:bodyPr/>
          <a:lstStyle/>
          <a:p>
            <a:r>
              <a:rPr lang="kk-KZ" b="1" i="1" dirty="0"/>
              <a:t>Тренинг топтарының </a:t>
            </a:r>
            <a:r>
              <a:rPr lang="kk-KZ" b="1" i="1" dirty="0" smtClean="0"/>
              <a:t>түрлері</a:t>
            </a:r>
            <a:r>
              <a:rPr lang="kk-KZ" dirty="0"/>
              <a:t>:</a:t>
            </a:r>
            <a:endParaRPr lang="ru-RU" dirty="0"/>
          </a:p>
        </p:txBody>
      </p:sp>
      <p:sp>
        <p:nvSpPr>
          <p:cNvPr id="3" name="Объект 2"/>
          <p:cNvSpPr>
            <a:spLocks noGrp="1"/>
          </p:cNvSpPr>
          <p:nvPr>
            <p:ph idx="1"/>
          </p:nvPr>
        </p:nvSpPr>
        <p:spPr/>
        <p:txBody>
          <a:bodyPr>
            <a:normAutofit/>
          </a:bodyPr>
          <a:lstStyle/>
          <a:p>
            <a:pPr fontAlgn="base"/>
            <a:r>
              <a:rPr lang="kk-KZ" sz="2400" dirty="0"/>
              <a:t>1. Тренинг топтары (т-топтары) (Тұлғааралық кеңістікте тұлғаны дамыту тренингі.)</a:t>
            </a:r>
            <a:endParaRPr lang="ru-RU" sz="2400" dirty="0"/>
          </a:p>
          <a:p>
            <a:r>
              <a:rPr lang="kk-KZ" sz="2400" dirty="0"/>
              <a:t>2. (Б-топтар) (Өмірлік шеберлік тренингі)</a:t>
            </a:r>
            <a:endParaRPr lang="ru-RU" sz="2400" dirty="0"/>
          </a:p>
          <a:p>
            <a:r>
              <a:rPr lang="kk-KZ" sz="2400" dirty="0"/>
              <a:t>3. (Пси-топтар) (Жеке мәселелерді шешу тренингі)</a:t>
            </a:r>
            <a:endParaRPr lang="ru-RU" sz="2400" dirty="0"/>
          </a:p>
          <a:p>
            <a:r>
              <a:rPr lang="kk-KZ" sz="2400" dirty="0"/>
              <a:t>4. (В-топтар) (Топтың өзін-өзі еркін анықтау тренингі)</a:t>
            </a:r>
            <a:endParaRPr lang="ru-RU" sz="2400" dirty="0"/>
          </a:p>
          <a:p>
            <a:r>
              <a:rPr lang="kk-KZ" sz="2400" dirty="0"/>
              <a:t>5. (ТА-топтар) (Өзін-өзі тану және өзін-өзі дамыту тренингі)</a:t>
            </a:r>
            <a:endParaRPr lang="ru-RU" sz="2400" dirty="0"/>
          </a:p>
          <a:p>
            <a:r>
              <a:rPr lang="kk-KZ" sz="2400" dirty="0"/>
              <a:t>6. (Г-топтар) (Өзін-өзі реттеу және өзін-өзі реттеу тренингі</a:t>
            </a:r>
            <a:r>
              <a:rPr lang="kk-KZ" sz="2400" dirty="0" smtClean="0"/>
              <a:t>)</a:t>
            </a:r>
            <a:endParaRPr lang="ru-RU" sz="2400" dirty="0"/>
          </a:p>
        </p:txBody>
      </p:sp>
    </p:spTree>
    <p:extLst>
      <p:ext uri="{BB962C8B-B14F-4D97-AF65-F5344CB8AC3E}">
        <p14:creationId xmlns:p14="http://schemas.microsoft.com/office/powerpoint/2010/main" val="2155614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Т-топтар</a:t>
            </a:r>
            <a:endParaRPr lang="ru-RU" dirty="0"/>
          </a:p>
        </p:txBody>
      </p:sp>
      <p:sp>
        <p:nvSpPr>
          <p:cNvPr id="3" name="Объект 2"/>
          <p:cNvSpPr>
            <a:spLocks noGrp="1"/>
          </p:cNvSpPr>
          <p:nvPr>
            <p:ph idx="1"/>
          </p:nvPr>
        </p:nvSpPr>
        <p:spPr/>
        <p:txBody>
          <a:bodyPr/>
          <a:lstStyle/>
          <a:p>
            <a:r>
              <a:rPr lang="ru-RU" dirty="0"/>
              <a:t>Т-</a:t>
            </a:r>
            <a:r>
              <a:rPr lang="ru-RU" dirty="0" err="1"/>
              <a:t>топтары</a:t>
            </a:r>
            <a:r>
              <a:rPr lang="ru-RU" dirty="0"/>
              <a:t> </a:t>
            </a:r>
            <a:r>
              <a:rPr lang="ru-RU" dirty="0" err="1"/>
              <a:t>өз</a:t>
            </a:r>
            <a:r>
              <a:rPr lang="ru-RU" dirty="0"/>
              <a:t> </a:t>
            </a:r>
            <a:r>
              <a:rPr lang="ru-RU" dirty="0" err="1"/>
              <a:t>бастауын</a:t>
            </a:r>
            <a:r>
              <a:rPr lang="ru-RU" dirty="0"/>
              <a:t> 1945 </a:t>
            </a:r>
            <a:r>
              <a:rPr lang="ru-RU" dirty="0" err="1"/>
              <a:t>жылы</a:t>
            </a:r>
            <a:r>
              <a:rPr lang="ru-RU" dirty="0"/>
              <a:t> к. </a:t>
            </a:r>
            <a:r>
              <a:rPr lang="ru-RU" dirty="0" err="1"/>
              <a:t>Левиннің</a:t>
            </a:r>
            <a:r>
              <a:rPr lang="ru-RU" dirty="0"/>
              <a:t> </a:t>
            </a:r>
            <a:r>
              <a:rPr lang="ru-RU" dirty="0" err="1"/>
              <a:t>жетекшілігімен</a:t>
            </a:r>
            <a:r>
              <a:rPr lang="ru-RU" dirty="0"/>
              <a:t> </a:t>
            </a:r>
            <a:r>
              <a:rPr lang="ru-RU" dirty="0" err="1"/>
              <a:t>зертханалық</a:t>
            </a:r>
            <a:r>
              <a:rPr lang="ru-RU" dirty="0"/>
              <a:t> </a:t>
            </a:r>
            <a:r>
              <a:rPr lang="ru-RU" dirty="0" err="1"/>
              <a:t>тренингпен</a:t>
            </a:r>
            <a:r>
              <a:rPr lang="ru-RU" dirty="0"/>
              <a:t> </a:t>
            </a:r>
            <a:r>
              <a:rPr lang="ru-RU" dirty="0" err="1"/>
              <a:t>өткізеді</a:t>
            </a:r>
            <a:r>
              <a:rPr lang="ru-RU" dirty="0"/>
              <a:t>. 1947 </a:t>
            </a:r>
            <a:r>
              <a:rPr lang="ru-RU" dirty="0" err="1"/>
              <a:t>жылы</a:t>
            </a:r>
            <a:r>
              <a:rPr lang="ru-RU" dirty="0"/>
              <a:t> АҚШ-та </a:t>
            </a:r>
            <a:r>
              <a:rPr lang="ru-RU" dirty="0" err="1"/>
              <a:t>ұлттық</a:t>
            </a:r>
            <a:r>
              <a:rPr lang="ru-RU" dirty="0"/>
              <a:t> тренинг </a:t>
            </a:r>
            <a:r>
              <a:rPr lang="ru-RU" dirty="0" err="1"/>
              <a:t>зертханасы</a:t>
            </a:r>
            <a:r>
              <a:rPr lang="ru-RU" dirty="0"/>
              <a:t> </a:t>
            </a:r>
            <a:r>
              <a:rPr lang="ru-RU" dirty="0" err="1"/>
              <a:t>құрылды</a:t>
            </a:r>
            <a:r>
              <a:rPr lang="ru-RU" dirty="0"/>
              <a:t>.</a:t>
            </a:r>
          </a:p>
          <a:p>
            <a:r>
              <a:rPr lang="ru-RU" dirty="0"/>
              <a:t>Т-</a:t>
            </a:r>
            <a:r>
              <a:rPr lang="ru-RU" dirty="0" err="1"/>
              <a:t>топтар</a:t>
            </a:r>
            <a:r>
              <a:rPr lang="ru-RU" dirty="0"/>
              <a:t>, </a:t>
            </a:r>
            <a:r>
              <a:rPr lang="ru-RU" dirty="0" err="1"/>
              <a:t>кейде</a:t>
            </a:r>
            <a:r>
              <a:rPr lang="ru-RU" dirty="0"/>
              <a:t> </a:t>
            </a:r>
            <a:r>
              <a:rPr lang="ru-RU" dirty="0" err="1"/>
              <a:t>тренингтің</a:t>
            </a:r>
            <a:r>
              <a:rPr lang="ru-RU" dirty="0"/>
              <a:t> </a:t>
            </a:r>
            <a:r>
              <a:rPr lang="ru-RU" dirty="0" err="1"/>
              <a:t>басқа</a:t>
            </a:r>
            <a:r>
              <a:rPr lang="ru-RU" dirty="0"/>
              <a:t> </a:t>
            </a:r>
            <a:r>
              <a:rPr lang="ru-RU" dirty="0" err="1"/>
              <a:t>бағыттарымен</a:t>
            </a:r>
            <a:r>
              <a:rPr lang="ru-RU" dirty="0"/>
              <a:t> </a:t>
            </a:r>
            <a:r>
              <a:rPr lang="ru-RU" dirty="0" err="1"/>
              <a:t>жымысады</a:t>
            </a:r>
            <a:r>
              <a:rPr lang="ru-RU" dirty="0"/>
              <a:t>. </a:t>
            </a:r>
            <a:r>
              <a:rPr lang="ru-RU" dirty="0" err="1"/>
              <a:t>Базалық</a:t>
            </a:r>
            <a:r>
              <a:rPr lang="ru-RU" dirty="0"/>
              <a:t> </a:t>
            </a:r>
            <a:r>
              <a:rPr lang="ru-RU" dirty="0" err="1"/>
              <a:t>шеберлік</a:t>
            </a:r>
            <a:r>
              <a:rPr lang="ru-RU" dirty="0"/>
              <a:t> </a:t>
            </a:r>
            <a:r>
              <a:rPr lang="ru-RU" dirty="0" err="1"/>
              <a:t>тренингінен</a:t>
            </a:r>
            <a:r>
              <a:rPr lang="ru-RU" dirty="0"/>
              <a:t> </a:t>
            </a:r>
            <a:r>
              <a:rPr lang="ru-RU" dirty="0" err="1"/>
              <a:t>бастау</a:t>
            </a:r>
            <a:r>
              <a:rPr lang="ru-RU" dirty="0"/>
              <a:t> </a:t>
            </a:r>
            <a:r>
              <a:rPr lang="ru-RU" dirty="0" err="1"/>
              <a:t>алған</a:t>
            </a:r>
            <a:r>
              <a:rPr lang="ru-RU" dirty="0"/>
              <a:t> Т-</a:t>
            </a:r>
            <a:r>
              <a:rPr lang="ru-RU" dirty="0" err="1"/>
              <a:t>топтары</a:t>
            </a:r>
            <a:r>
              <a:rPr lang="ru-RU" dirty="0"/>
              <a:t> </a:t>
            </a:r>
            <a:r>
              <a:rPr lang="ru-RU" dirty="0" err="1"/>
              <a:t>үш</a:t>
            </a:r>
            <a:r>
              <a:rPr lang="ru-RU" dirty="0"/>
              <a:t> </a:t>
            </a:r>
            <a:r>
              <a:rPr lang="ru-RU" dirty="0" err="1"/>
              <a:t>негізгі</a:t>
            </a:r>
            <a:r>
              <a:rPr lang="ru-RU" dirty="0"/>
              <a:t> </a:t>
            </a:r>
            <a:r>
              <a:rPr lang="ru-RU" dirty="0" err="1"/>
              <a:t>ағымға</a:t>
            </a:r>
            <a:r>
              <a:rPr lang="ru-RU" dirty="0"/>
              <a:t> </a:t>
            </a:r>
            <a:r>
              <a:rPr lang="ru-RU" dirty="0" err="1"/>
              <a:t>бөлінді</a:t>
            </a:r>
            <a:r>
              <a:rPr lang="ru-RU" dirty="0"/>
              <a:t>:</a:t>
            </a:r>
          </a:p>
          <a:p>
            <a:r>
              <a:rPr lang="ru-RU" dirty="0" err="1"/>
              <a:t>индивидуумның</a:t>
            </a:r>
            <a:r>
              <a:rPr lang="ru-RU" dirty="0"/>
              <a:t> </a:t>
            </a:r>
            <a:r>
              <a:rPr lang="ru-RU" dirty="0" err="1"/>
              <a:t>жалпы</a:t>
            </a:r>
            <a:r>
              <a:rPr lang="ru-RU" dirty="0"/>
              <a:t> </a:t>
            </a:r>
            <a:r>
              <a:rPr lang="ru-RU" dirty="0" err="1"/>
              <a:t>дамуы</a:t>
            </a:r>
            <a:r>
              <a:rPr lang="ru-RU" dirty="0"/>
              <a:t> (</a:t>
            </a:r>
            <a:r>
              <a:rPr lang="ru-RU" dirty="0" err="1"/>
              <a:t>сензитивтілік</a:t>
            </a:r>
            <a:r>
              <a:rPr lang="ru-RU" dirty="0"/>
              <a:t> </a:t>
            </a:r>
            <a:r>
              <a:rPr lang="ru-RU" dirty="0" err="1"/>
              <a:t>тренингі</a:t>
            </a:r>
            <a:r>
              <a:rPr lang="ru-RU" dirty="0"/>
              <a:t>));</a:t>
            </a:r>
          </a:p>
          <a:p>
            <a:r>
              <a:rPr lang="ru-RU" dirty="0" err="1"/>
              <a:t>тұлғааралық</a:t>
            </a:r>
            <a:r>
              <a:rPr lang="ru-RU" dirty="0"/>
              <a:t> </a:t>
            </a:r>
            <a:r>
              <a:rPr lang="ru-RU" dirty="0" err="1"/>
              <a:t>қатынастарды</a:t>
            </a:r>
            <a:r>
              <a:rPr lang="ru-RU" dirty="0"/>
              <a:t> </a:t>
            </a:r>
            <a:r>
              <a:rPr lang="ru-RU" dirty="0" err="1"/>
              <a:t>қалыптастыру</a:t>
            </a:r>
            <a:r>
              <a:rPr lang="ru-RU" dirty="0"/>
              <a:t> </a:t>
            </a:r>
            <a:r>
              <a:rPr lang="ru-RU" dirty="0" err="1"/>
              <a:t>және</a:t>
            </a:r>
            <a:r>
              <a:rPr lang="ru-RU" dirty="0"/>
              <a:t> </a:t>
            </a:r>
            <a:r>
              <a:rPr lang="ru-RU" dirty="0" err="1"/>
              <a:t>зерттеу</a:t>
            </a:r>
            <a:r>
              <a:rPr lang="ru-RU" dirty="0"/>
              <a:t>;</a:t>
            </a:r>
          </a:p>
          <a:p>
            <a:r>
              <a:rPr lang="ru-RU" dirty="0" err="1"/>
              <a:t>ұйымдастырушылық</a:t>
            </a:r>
            <a:r>
              <a:rPr lang="ru-RU" dirty="0"/>
              <a:t> даму-</a:t>
            </a:r>
            <a:r>
              <a:rPr lang="ru-RU" dirty="0" err="1"/>
              <a:t>мамандар</a:t>
            </a:r>
            <a:r>
              <a:rPr lang="ru-RU" dirty="0"/>
              <a:t> </a:t>
            </a:r>
            <a:r>
              <a:rPr lang="ru-RU" dirty="0" err="1"/>
              <a:t>еңбек</a:t>
            </a:r>
            <a:r>
              <a:rPr lang="ru-RU" dirty="0"/>
              <a:t> </a:t>
            </a:r>
            <a:r>
              <a:rPr lang="ru-RU" dirty="0" err="1"/>
              <a:t>қатынастарын</a:t>
            </a:r>
            <a:r>
              <a:rPr lang="ru-RU" dirty="0"/>
              <a:t> </a:t>
            </a:r>
            <a:r>
              <a:rPr lang="ru-RU" dirty="0" err="1"/>
              <a:t>оңтайландыру</a:t>
            </a:r>
            <a:r>
              <a:rPr lang="ru-RU" dirty="0"/>
              <a:t> </a:t>
            </a:r>
            <a:r>
              <a:rPr lang="ru-RU" dirty="0" err="1"/>
              <a:t>жолымен</a:t>
            </a:r>
            <a:r>
              <a:rPr lang="ru-RU" dirty="0"/>
              <a:t> </a:t>
            </a:r>
            <a:r>
              <a:rPr lang="ru-RU" dirty="0" err="1"/>
              <a:t>тұтас</a:t>
            </a:r>
            <a:r>
              <a:rPr lang="ru-RU" dirty="0"/>
              <a:t> </a:t>
            </a:r>
            <a:r>
              <a:rPr lang="ru-RU" dirty="0" err="1"/>
              <a:t>ұйымдардың</a:t>
            </a:r>
            <a:r>
              <a:rPr lang="ru-RU" dirty="0"/>
              <a:t> </a:t>
            </a:r>
            <a:r>
              <a:rPr lang="ru-RU" dirty="0" err="1"/>
              <a:t>қызметін</a:t>
            </a:r>
            <a:r>
              <a:rPr lang="ru-RU" dirty="0"/>
              <a:t> </a:t>
            </a:r>
            <a:r>
              <a:rPr lang="ru-RU" dirty="0" err="1"/>
              <a:t>жақсарту</a:t>
            </a:r>
            <a:r>
              <a:rPr lang="ru-RU" dirty="0"/>
              <a:t> </a:t>
            </a:r>
            <a:r>
              <a:rPr lang="ru-RU" dirty="0" err="1"/>
              <a:t>бойынша</a:t>
            </a:r>
            <a:r>
              <a:rPr lang="ru-RU" dirty="0"/>
              <a:t> </a:t>
            </a:r>
            <a:r>
              <a:rPr lang="ru-RU" dirty="0" err="1"/>
              <a:t>жұмыс</a:t>
            </a:r>
            <a:r>
              <a:rPr lang="ru-RU" dirty="0"/>
              <a:t> </a:t>
            </a:r>
            <a:r>
              <a:rPr lang="ru-RU" dirty="0" err="1"/>
              <a:t>істейтін</a:t>
            </a:r>
            <a:r>
              <a:rPr lang="ru-RU" dirty="0"/>
              <a:t> </a:t>
            </a:r>
            <a:r>
              <a:rPr lang="ru-RU" dirty="0" err="1"/>
              <a:t>тәсіл</a:t>
            </a:r>
            <a:r>
              <a:rPr lang="ru-RU" dirty="0" smtClean="0"/>
              <a:t>.</a:t>
            </a:r>
            <a:endParaRPr lang="ru-RU" dirty="0"/>
          </a:p>
        </p:txBody>
      </p:sp>
    </p:spTree>
    <p:extLst>
      <p:ext uri="{BB962C8B-B14F-4D97-AF65-F5344CB8AC3E}">
        <p14:creationId xmlns:p14="http://schemas.microsoft.com/office/powerpoint/2010/main" val="1892389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Т-</a:t>
            </a:r>
            <a:r>
              <a:rPr lang="ru-RU" dirty="0" err="1" smtClean="0"/>
              <a:t>топтардың</a:t>
            </a:r>
            <a:r>
              <a:rPr lang="ru-RU" dirty="0" smtClean="0"/>
              <a:t> </a:t>
            </a:r>
            <a:r>
              <a:rPr lang="ru-RU" dirty="0" err="1" smtClean="0"/>
              <a:t>мақсаты</a:t>
            </a:r>
            <a:r>
              <a:rPr lang="ru-RU" dirty="0" smtClean="0"/>
              <a:t>, </a:t>
            </a:r>
            <a:r>
              <a:rPr lang="ru-RU" dirty="0" err="1"/>
              <a:t>әдетте</a:t>
            </a:r>
            <a:r>
              <a:rPr lang="ru-RU" dirty="0"/>
              <a:t>, </a:t>
            </a:r>
            <a:r>
              <a:rPr lang="ru-RU" dirty="0" err="1"/>
              <a:t>мынадай</a:t>
            </a:r>
            <a:r>
              <a:rPr lang="ru-RU" dirty="0"/>
              <a:t> </a:t>
            </a:r>
            <a:r>
              <a:rPr lang="ru-RU" dirty="0" err="1"/>
              <a:t>негізгі</a:t>
            </a:r>
            <a:r>
              <a:rPr lang="ru-RU" dirty="0"/>
              <a:t> </a:t>
            </a:r>
            <a:r>
              <a:rPr lang="ru-RU" dirty="0" err="1" smtClean="0"/>
              <a:t>аспектілерін</a:t>
            </a:r>
            <a:r>
              <a:rPr lang="ru-RU" dirty="0" smtClean="0"/>
              <a:t> </a:t>
            </a:r>
            <a:r>
              <a:rPr lang="ru-RU" dirty="0" err="1" smtClean="0"/>
              <a:t>қамтиды</a:t>
            </a:r>
            <a:r>
              <a:rPr lang="ru-RU" dirty="0" smtClean="0"/>
              <a:t>:</a:t>
            </a:r>
            <a:endParaRPr lang="ru-RU" dirty="0"/>
          </a:p>
        </p:txBody>
      </p:sp>
      <p:sp>
        <p:nvSpPr>
          <p:cNvPr id="3" name="Объект 2"/>
          <p:cNvSpPr>
            <a:spLocks noGrp="1"/>
          </p:cNvSpPr>
          <p:nvPr>
            <p:ph idx="1"/>
          </p:nvPr>
        </p:nvSpPr>
        <p:spPr>
          <a:xfrm>
            <a:off x="1371600" y="2285999"/>
            <a:ext cx="9601200" cy="3893127"/>
          </a:xfrm>
        </p:spPr>
        <p:txBody>
          <a:bodyPr>
            <a:noAutofit/>
          </a:bodyPr>
          <a:lstStyle/>
          <a:p>
            <a:r>
              <a:rPr lang="ru-RU" sz="2400" dirty="0" err="1" smtClean="0"/>
              <a:t>психологиялық</a:t>
            </a:r>
            <a:r>
              <a:rPr lang="ru-RU" sz="2400" dirty="0" smtClean="0"/>
              <a:t> </a:t>
            </a:r>
            <a:r>
              <a:rPr lang="ru-RU" sz="2400" dirty="0" err="1"/>
              <a:t>қорғау</a:t>
            </a:r>
            <a:r>
              <a:rPr lang="ru-RU" sz="2400" dirty="0"/>
              <a:t> </a:t>
            </a:r>
            <a:r>
              <a:rPr lang="ru-RU" sz="2400" dirty="0" err="1"/>
              <a:t>кедергілерін</a:t>
            </a:r>
            <a:r>
              <a:rPr lang="ru-RU" sz="2400" dirty="0"/>
              <a:t> </a:t>
            </a:r>
            <a:r>
              <a:rPr lang="ru-RU" sz="2400" dirty="0" err="1"/>
              <a:t>төмендету</a:t>
            </a:r>
            <a:r>
              <a:rPr lang="ru-RU" sz="2400" dirty="0"/>
              <a:t> </a:t>
            </a:r>
            <a:r>
              <a:rPr lang="ru-RU" sz="2400" dirty="0" err="1"/>
              <a:t>және</a:t>
            </a:r>
            <a:r>
              <a:rPr lang="ru-RU" sz="2400" dirty="0"/>
              <a:t> </a:t>
            </a:r>
            <a:r>
              <a:rPr lang="ru-RU" sz="2400" dirty="0" err="1"/>
              <a:t>жеке</a:t>
            </a:r>
            <a:r>
              <a:rPr lang="ru-RU" sz="2400" dirty="0"/>
              <a:t> </a:t>
            </a:r>
            <a:r>
              <a:rPr lang="ru-RU" sz="2400" dirty="0" err="1"/>
              <a:t>деңгейде</a:t>
            </a:r>
            <a:r>
              <a:rPr lang="ru-RU" sz="2400" dirty="0"/>
              <a:t> </a:t>
            </a:r>
            <a:r>
              <a:rPr lang="ru-RU" sz="2400" dirty="0" err="1"/>
              <a:t>ұқыптылықты</a:t>
            </a:r>
            <a:r>
              <a:rPr lang="ru-RU" sz="2400" dirty="0"/>
              <a:t> </a:t>
            </a:r>
            <a:r>
              <a:rPr lang="ru-RU" sz="2400" dirty="0" err="1"/>
              <a:t>жою</a:t>
            </a:r>
            <a:r>
              <a:rPr lang="ru-RU" sz="2400" dirty="0"/>
              <a:t> </a:t>
            </a:r>
            <a:r>
              <a:rPr lang="ru-RU" sz="2400" dirty="0" err="1"/>
              <a:t>есебінен</a:t>
            </a:r>
            <a:r>
              <a:rPr lang="ru-RU" sz="2400" dirty="0"/>
              <a:t> </a:t>
            </a:r>
            <a:r>
              <a:rPr lang="ru-RU" sz="2400" dirty="0" err="1"/>
              <a:t>өзін-өзі</a:t>
            </a:r>
            <a:r>
              <a:rPr lang="ru-RU" sz="2400" dirty="0"/>
              <a:t> </a:t>
            </a:r>
            <a:r>
              <a:rPr lang="ru-RU" sz="2400" dirty="0" err="1"/>
              <a:t>тануды</a:t>
            </a:r>
            <a:r>
              <a:rPr lang="ru-RU" sz="2400" dirty="0"/>
              <a:t> </a:t>
            </a:r>
            <a:r>
              <a:rPr lang="ru-RU" sz="2400" dirty="0" err="1"/>
              <a:t>дамыту</a:t>
            </a:r>
            <a:r>
              <a:rPr lang="ru-RU" sz="2400" dirty="0"/>
              <a:t>;</a:t>
            </a:r>
          </a:p>
          <a:p>
            <a:r>
              <a:rPr lang="ru-RU" sz="2400" dirty="0" err="1"/>
              <a:t>топтың</a:t>
            </a:r>
            <a:r>
              <a:rPr lang="ru-RU" sz="2400" dirty="0"/>
              <a:t> </a:t>
            </a:r>
            <a:r>
              <a:rPr lang="ru-RU" sz="2400" dirty="0" err="1"/>
              <a:t>қызметін</a:t>
            </a:r>
            <a:r>
              <a:rPr lang="ru-RU" sz="2400" dirty="0"/>
              <a:t> </a:t>
            </a:r>
            <a:r>
              <a:rPr lang="ru-RU" sz="2400" dirty="0" err="1"/>
              <a:t>қиындататын</a:t>
            </a:r>
            <a:r>
              <a:rPr lang="ru-RU" sz="2400" dirty="0"/>
              <a:t> </a:t>
            </a:r>
            <a:r>
              <a:rPr lang="ru-RU" sz="2400" dirty="0" err="1"/>
              <a:t>немесе</a:t>
            </a:r>
            <a:r>
              <a:rPr lang="ru-RU" sz="2400" dirty="0"/>
              <a:t> </a:t>
            </a:r>
            <a:r>
              <a:rPr lang="ru-RU" sz="2400" dirty="0" err="1"/>
              <a:t>жеңілдететін</a:t>
            </a:r>
            <a:r>
              <a:rPr lang="ru-RU" sz="2400" dirty="0"/>
              <a:t> </a:t>
            </a:r>
            <a:r>
              <a:rPr lang="ru-RU" sz="2400" dirty="0" err="1"/>
              <a:t>жағдайларды</a:t>
            </a:r>
            <a:r>
              <a:rPr lang="ru-RU" sz="2400" dirty="0"/>
              <a:t> </a:t>
            </a:r>
            <a:r>
              <a:rPr lang="ru-RU" sz="2400" dirty="0" err="1"/>
              <a:t>түсіну</a:t>
            </a:r>
            <a:r>
              <a:rPr lang="ru-RU" sz="2400" dirty="0"/>
              <a:t> (топ </a:t>
            </a:r>
            <a:r>
              <a:rPr lang="ru-RU" sz="2400" dirty="0" err="1"/>
              <a:t>мөлшері</a:t>
            </a:r>
            <a:r>
              <a:rPr lang="ru-RU" sz="2400" dirty="0"/>
              <a:t>, </a:t>
            </a:r>
            <a:r>
              <a:rPr lang="ru-RU" sz="2400" dirty="0" err="1"/>
              <a:t>мүшелік</a:t>
            </a:r>
            <a:r>
              <a:rPr lang="ru-RU" sz="2400" dirty="0"/>
              <a:t>);</a:t>
            </a:r>
          </a:p>
          <a:p>
            <a:r>
              <a:rPr lang="ru-RU" sz="2400" dirty="0" err="1"/>
              <a:t>басқалармен</a:t>
            </a:r>
            <a:r>
              <a:rPr lang="ru-RU" sz="2400" dirty="0"/>
              <a:t> </a:t>
            </a:r>
            <a:r>
              <a:rPr lang="ru-RU" sz="2400" dirty="0" err="1"/>
              <a:t>неғұрлым</a:t>
            </a:r>
            <a:r>
              <a:rPr lang="ru-RU" sz="2400" dirty="0"/>
              <a:t> </a:t>
            </a:r>
            <a:r>
              <a:rPr lang="ru-RU" sz="2400" dirty="0" err="1"/>
              <a:t>тиімді</a:t>
            </a:r>
            <a:r>
              <a:rPr lang="ru-RU" sz="2400" dirty="0"/>
              <a:t> </a:t>
            </a:r>
            <a:r>
              <a:rPr lang="ru-RU" sz="2400" dirty="0" err="1"/>
              <a:t>өзара</a:t>
            </a:r>
            <a:r>
              <a:rPr lang="ru-RU" sz="2400" dirty="0"/>
              <a:t> </a:t>
            </a:r>
            <a:r>
              <a:rPr lang="ru-RU" sz="2400" dirty="0" err="1"/>
              <a:t>іс-қимыл</a:t>
            </a:r>
            <a:r>
              <a:rPr lang="ru-RU" sz="2400" dirty="0"/>
              <a:t> </a:t>
            </a:r>
            <a:r>
              <a:rPr lang="ru-RU" sz="2400" dirty="0" err="1"/>
              <a:t>жасау</a:t>
            </a:r>
            <a:r>
              <a:rPr lang="ru-RU" sz="2400" dirty="0"/>
              <a:t> </a:t>
            </a:r>
            <a:r>
              <a:rPr lang="ru-RU" sz="2400" dirty="0" err="1"/>
              <a:t>үшін</a:t>
            </a:r>
            <a:r>
              <a:rPr lang="ru-RU" sz="2400" dirty="0"/>
              <a:t> </a:t>
            </a:r>
            <a:r>
              <a:rPr lang="ru-RU" sz="2400" dirty="0" err="1"/>
              <a:t>топта</a:t>
            </a:r>
            <a:r>
              <a:rPr lang="ru-RU" sz="2400" dirty="0"/>
              <a:t> </a:t>
            </a:r>
            <a:r>
              <a:rPr lang="ru-RU" sz="2400" dirty="0" err="1"/>
              <a:t>тұлғааралық</a:t>
            </a:r>
            <a:r>
              <a:rPr lang="ru-RU" sz="2400" dirty="0"/>
              <a:t> </a:t>
            </a:r>
            <a:r>
              <a:rPr lang="ru-RU" sz="2400" dirty="0" err="1"/>
              <a:t>қарым-қатынас</a:t>
            </a:r>
            <a:r>
              <a:rPr lang="ru-RU" sz="2400" dirty="0"/>
              <a:t> </a:t>
            </a:r>
            <a:r>
              <a:rPr lang="ru-RU" sz="2400" dirty="0" err="1"/>
              <a:t>орнату</a:t>
            </a:r>
            <a:r>
              <a:rPr lang="ru-RU" sz="2400" dirty="0"/>
              <a:t>;</a:t>
            </a:r>
          </a:p>
          <a:p>
            <a:r>
              <a:rPr lang="ru-RU" sz="2400" dirty="0" err="1"/>
              <a:t>жеке</a:t>
            </a:r>
            <a:r>
              <a:rPr lang="ru-RU" sz="2400" dirty="0"/>
              <a:t>, </a:t>
            </a:r>
            <a:r>
              <a:rPr lang="ru-RU" sz="2400" dirty="0" err="1"/>
              <a:t>топтық</a:t>
            </a:r>
            <a:r>
              <a:rPr lang="ru-RU" sz="2400" dirty="0"/>
              <a:t> </a:t>
            </a:r>
            <a:r>
              <a:rPr lang="ru-RU" sz="2400" dirty="0" err="1"/>
              <a:t>және</a:t>
            </a:r>
            <a:r>
              <a:rPr lang="ru-RU" sz="2400" dirty="0"/>
              <a:t> </a:t>
            </a:r>
            <a:r>
              <a:rPr lang="ru-RU" sz="2400" dirty="0" err="1"/>
              <a:t>ұйымдастыру</a:t>
            </a:r>
            <a:r>
              <a:rPr lang="ru-RU" sz="2400" dirty="0"/>
              <a:t> </a:t>
            </a:r>
            <a:r>
              <a:rPr lang="ru-RU" sz="2400" dirty="0" err="1"/>
              <a:t>мәселелерін</a:t>
            </a:r>
            <a:r>
              <a:rPr lang="ru-RU" sz="2400" dirty="0"/>
              <a:t> </a:t>
            </a:r>
            <a:r>
              <a:rPr lang="ru-RU" sz="2400" dirty="0" err="1"/>
              <a:t>диагностикалау</a:t>
            </a:r>
            <a:r>
              <a:rPr lang="ru-RU" sz="2400" dirty="0"/>
              <a:t> </a:t>
            </a:r>
            <a:r>
              <a:rPr lang="ru-RU" sz="2400" dirty="0" err="1"/>
              <a:t>іскерліктерін</a:t>
            </a:r>
            <a:r>
              <a:rPr lang="ru-RU" sz="2400" dirty="0"/>
              <a:t> </a:t>
            </a:r>
            <a:r>
              <a:rPr lang="ru-RU" sz="2400" dirty="0" err="1"/>
              <a:t>меңгеру</a:t>
            </a:r>
            <a:r>
              <a:rPr lang="ru-RU" sz="2400" dirty="0"/>
              <a:t> (</a:t>
            </a:r>
            <a:r>
              <a:rPr lang="ru-RU" sz="2400" dirty="0" err="1"/>
              <a:t>топтағы</a:t>
            </a:r>
            <a:r>
              <a:rPr lang="ru-RU" sz="2400" dirty="0"/>
              <a:t> </a:t>
            </a:r>
            <a:r>
              <a:rPr lang="ru-RU" sz="2400" dirty="0" err="1"/>
              <a:t>даулы</a:t>
            </a:r>
            <a:r>
              <a:rPr lang="ru-RU" sz="2400" dirty="0"/>
              <a:t> </a:t>
            </a:r>
            <a:r>
              <a:rPr lang="ru-RU" sz="2400" dirty="0" err="1"/>
              <a:t>жағдайларды</a:t>
            </a:r>
            <a:r>
              <a:rPr lang="ru-RU" sz="2400" dirty="0"/>
              <a:t> </a:t>
            </a:r>
            <a:r>
              <a:rPr lang="ru-RU" sz="2400" dirty="0" err="1"/>
              <a:t>шешу</a:t>
            </a:r>
            <a:r>
              <a:rPr lang="ru-RU" sz="2400" dirty="0"/>
              <a:t> </a:t>
            </a:r>
            <a:r>
              <a:rPr lang="ru-RU" sz="2400" dirty="0" err="1"/>
              <a:t>және</a:t>
            </a:r>
            <a:r>
              <a:rPr lang="ru-RU" sz="2400" dirty="0"/>
              <a:t> </a:t>
            </a:r>
            <a:r>
              <a:rPr lang="ru-RU" sz="2400" dirty="0" err="1"/>
              <a:t>топтық</a:t>
            </a:r>
            <a:r>
              <a:rPr lang="ru-RU" sz="2400" dirty="0"/>
              <a:t> </a:t>
            </a:r>
            <a:r>
              <a:rPr lang="ru-RU" sz="2400" dirty="0" err="1"/>
              <a:t>бірлікті</a:t>
            </a:r>
            <a:r>
              <a:rPr lang="ru-RU" sz="2400" dirty="0"/>
              <a:t> </a:t>
            </a:r>
            <a:r>
              <a:rPr lang="ru-RU" sz="2400" dirty="0" err="1"/>
              <a:t>нығайту</a:t>
            </a:r>
            <a:r>
              <a:rPr lang="ru-RU" sz="2400" dirty="0" smtClean="0"/>
              <a:t>).</a:t>
            </a:r>
            <a:endParaRPr lang="ru-RU" sz="2400" dirty="0"/>
          </a:p>
        </p:txBody>
      </p:sp>
    </p:spTree>
    <p:extLst>
      <p:ext uri="{BB962C8B-B14F-4D97-AF65-F5344CB8AC3E}">
        <p14:creationId xmlns:p14="http://schemas.microsoft.com/office/powerpoint/2010/main" val="3076338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b="1" dirty="0"/>
              <a:t>(Б-топтар)</a:t>
            </a:r>
            <a:r>
              <a:rPr lang="ru-RU" dirty="0"/>
              <a:t/>
            </a:r>
            <a:br>
              <a:rPr lang="ru-RU" dirty="0"/>
            </a:br>
            <a:r>
              <a:rPr lang="kk-KZ" b="1" dirty="0"/>
              <a:t>(Өмірлік шеберлік </a:t>
            </a:r>
            <a:r>
              <a:rPr lang="kk-KZ" b="1" dirty="0" smtClean="0"/>
              <a:t>тренингі)</a:t>
            </a:r>
            <a:endParaRPr lang="ru-RU" dirty="0"/>
          </a:p>
        </p:txBody>
      </p:sp>
      <p:sp>
        <p:nvSpPr>
          <p:cNvPr id="3" name="Объект 2"/>
          <p:cNvSpPr>
            <a:spLocks noGrp="1"/>
          </p:cNvSpPr>
          <p:nvPr>
            <p:ph idx="1"/>
          </p:nvPr>
        </p:nvSpPr>
        <p:spPr>
          <a:xfrm>
            <a:off x="1371600" y="2286000"/>
            <a:ext cx="9601200" cy="3657600"/>
          </a:xfrm>
        </p:spPr>
        <p:txBody>
          <a:bodyPr/>
          <a:lstStyle/>
          <a:p>
            <a:r>
              <a:rPr lang="kk-KZ" dirty="0"/>
              <a:t>Бихевириаризм бихевириаризм бихевириаризм жұқа, адам жанының қимылдарына толығымен назар аудармаған вульгарно-механикалық, антигумандық тәсіл ретінде бірнеше рет сипатталды. Алайда, өзінің қолданбалы бөлімінде бихевириаристердің әдістері жұмыс істейді және дәл мінез-құлық дағдыларын алуға көмек күтетіндердің болжамдарына жауап береді.</a:t>
            </a:r>
            <a:endParaRPr lang="ru-RU" dirty="0"/>
          </a:p>
          <a:p>
            <a:r>
              <a:rPr lang="kk-KZ" dirty="0"/>
              <a:t>Ең қарапайым түрде ой терапиясының мәні келесідей: егер адам өз тәжірибесін үйрету арқылы алса, онда барабар емес мінез-құлықты түзету үшін оны тиімсіз реакциялардан жаттап, неғұрлым бейімделген реакцияларды жасап қайта үйрету қажет. Б-топтарда топтық динамика елеулі нәрсе ретінде қарастырылмайды немесе топтың әрбір мүшесінің пайдасына қатысты оның тек прагматикалық жақтары есепке </a:t>
            </a:r>
            <a:r>
              <a:rPr lang="kk-KZ" dirty="0" smtClean="0"/>
              <a:t>алынады</a:t>
            </a:r>
            <a:r>
              <a:rPr lang="kk-KZ" dirty="0"/>
              <a:t>.</a:t>
            </a:r>
            <a:endParaRPr lang="ru-RU" dirty="0"/>
          </a:p>
        </p:txBody>
      </p:sp>
    </p:spTree>
    <p:extLst>
      <p:ext uri="{BB962C8B-B14F-4D97-AF65-F5344CB8AC3E}">
        <p14:creationId xmlns:p14="http://schemas.microsoft.com/office/powerpoint/2010/main" val="3664177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b="1" dirty="0"/>
              <a:t>(Пси-топтар)</a:t>
            </a:r>
            <a:r>
              <a:rPr lang="ru-RU" dirty="0"/>
              <a:t/>
            </a:r>
            <a:br>
              <a:rPr lang="ru-RU" dirty="0"/>
            </a:br>
            <a:r>
              <a:rPr lang="kk-KZ" b="1" dirty="0"/>
              <a:t>(Жеке мәселелерді шешу тренингі</a:t>
            </a:r>
            <a:r>
              <a:rPr lang="kk-KZ" b="1" dirty="0" smtClean="0"/>
              <a:t>)</a:t>
            </a:r>
            <a:endParaRPr lang="ru-RU" dirty="0"/>
          </a:p>
        </p:txBody>
      </p:sp>
      <p:sp>
        <p:nvSpPr>
          <p:cNvPr id="3" name="Объект 2"/>
          <p:cNvSpPr>
            <a:spLocks noGrp="1"/>
          </p:cNvSpPr>
          <p:nvPr>
            <p:ph idx="1"/>
          </p:nvPr>
        </p:nvSpPr>
        <p:spPr>
          <a:xfrm>
            <a:off x="983673" y="2479964"/>
            <a:ext cx="10861963" cy="3934690"/>
          </a:xfrm>
        </p:spPr>
        <p:txBody>
          <a:bodyPr>
            <a:normAutofit fontScale="92500" lnSpcReduction="10000"/>
          </a:bodyPr>
          <a:lstStyle/>
          <a:p>
            <a:r>
              <a:rPr lang="kk-KZ" dirty="0"/>
              <a:t>Джекоб Морено психодрамадағы еңбегі бар. Әдістің мәні бір мезгілде режиссер, терапевт және Аналитик болып табылатын жетекші жетекшілік ететін топ мүшелерінің спектакльдерін қоюынан тұрады. Сахнада қатысушылар үшін бөтен сценарий емес, өзінің өмірлік тәжірибесі, оның жеке мәселелері (психодрама) немесе арнайы әлеуметтік рөлдері (әлеуметтікоидрама) ойнатылады. Маңызды мән шынайы және шынайы, актерлік қабілеттер рөл атқармайды.</a:t>
            </a:r>
            <a:endParaRPr lang="ru-RU" dirty="0"/>
          </a:p>
          <a:p>
            <a:r>
              <a:rPr lang="kk-KZ" dirty="0"/>
              <a:t>Психодраматикалық сессияларды топтастырудың негізгі кезеңдері:</a:t>
            </a:r>
            <a:endParaRPr lang="ru-RU" dirty="0"/>
          </a:p>
          <a:p>
            <a:pPr lvl="0"/>
            <a:r>
              <a:rPr lang="kk-KZ" dirty="0"/>
              <a:t>жаттығу (жылыту кезеңі);</a:t>
            </a:r>
            <a:endParaRPr lang="ru-RU" dirty="0"/>
          </a:p>
          <a:p>
            <a:pPr lvl="0"/>
            <a:r>
              <a:rPr lang="kk-KZ" dirty="0"/>
              <a:t>психодраматтық әрекет фазасы;</a:t>
            </a:r>
            <a:endParaRPr lang="ru-RU" dirty="0"/>
          </a:p>
          <a:p>
            <a:pPr lvl="0"/>
            <a:r>
              <a:rPr lang="kk-KZ" dirty="0"/>
              <a:t>қатысушылар өз сезімдерімен және әсерлерімен алмасатын интеграция кезеңі.</a:t>
            </a:r>
            <a:endParaRPr lang="ru-RU" dirty="0"/>
          </a:p>
          <a:p>
            <a:r>
              <a:rPr lang="kk-KZ" dirty="0"/>
              <a:t>Психодраматтық әсердің шарықтау сәтінде топтың эмоциялық заряды өзінің шыңына жетеді және катарсис – ішкі тазарту, Инсайт – тұлғааралық және ішкі мәселелерді шешу үшін қажетті "Озарение" ықпал ететін эмоциялық әрекет ету сәті пайда болады</a:t>
            </a:r>
            <a:r>
              <a:rPr lang="kk-KZ" dirty="0" smtClean="0"/>
              <a:t>.</a:t>
            </a:r>
            <a:endParaRPr lang="ru-RU" dirty="0"/>
          </a:p>
        </p:txBody>
      </p:sp>
    </p:spTree>
    <p:extLst>
      <p:ext uri="{BB962C8B-B14F-4D97-AF65-F5344CB8AC3E}">
        <p14:creationId xmlns:p14="http://schemas.microsoft.com/office/powerpoint/2010/main" val="228494613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TM10001105[[fn=Уголки]]</Template>
  <TotalTime>22</TotalTime>
  <Words>993</Words>
  <Application>Microsoft Office PowerPoint</Application>
  <PresentationFormat>Широкоэкранный</PresentationFormat>
  <Paragraphs>57</Paragraphs>
  <Slides>13</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13</vt:i4>
      </vt:variant>
    </vt:vector>
  </HeadingPairs>
  <TitlesOfParts>
    <vt:vector size="15" baseType="lpstr">
      <vt:lpstr>Franklin Gothic Book</vt:lpstr>
      <vt:lpstr>Crop</vt:lpstr>
      <vt:lpstr>Тренингтік топтың түрлері</vt:lpstr>
      <vt:lpstr>Презентация PowerPoint</vt:lpstr>
      <vt:lpstr>Тренингтік топта </vt:lpstr>
      <vt:lpstr> Тренингтегі топтық жұмыстың мақсаты</vt:lpstr>
      <vt:lpstr>Тренинг топтарының түрлері:</vt:lpstr>
      <vt:lpstr>Т-топтар</vt:lpstr>
      <vt:lpstr>Т-топтардың мақсаты, әдетте, мынадай негізгі аспектілерін қамтиды:</vt:lpstr>
      <vt:lpstr>(Б-топтар) (Өмірлік шеберлік тренингі)</vt:lpstr>
      <vt:lpstr>(Пси-топтар) (Жеке мәселелерді шешу тренингі)</vt:lpstr>
      <vt:lpstr>(В-топтар) (Топтың өзін-өзі еркін анықтау тренингі)</vt:lpstr>
      <vt:lpstr>(ТА-топтар) (Өзін-өзі тану және өзін-өзі дамыту тренингі)</vt:lpstr>
      <vt:lpstr>(Г-топтар) (Өзін-өзі реттеу және өзін-өзі реттеу тренингі)</vt:lpstr>
      <vt:lpstr>Ресурстар:</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Тренингтік топтың түрлері</dc:title>
  <dc:creator>Пользователь Windows</dc:creator>
  <cp:lastModifiedBy>Acer</cp:lastModifiedBy>
  <cp:revision>5</cp:revision>
  <dcterms:created xsi:type="dcterms:W3CDTF">2020-12-21T18:01:33Z</dcterms:created>
  <dcterms:modified xsi:type="dcterms:W3CDTF">2020-12-23T16:25:25Z</dcterms:modified>
</cp:coreProperties>
</file>